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Lst>
  <p:sldSz cy="6858000" cx="12192000"/>
  <p:notesSz cx="6858000" cy="9144000"/>
  <p:embeddedFontLst>
    <p:embeddedFont>
      <p:font typeface="Lora"/>
      <p:regular r:id="rId30"/>
      <p:bold r:id="rId31"/>
      <p:italic r:id="rId32"/>
      <p:boldItalic r:id="rId33"/>
    </p:embeddedFont>
    <p:embeddedFont>
      <p:font typeface="Quattrocento Sans"/>
      <p:regular r:id="rId34"/>
      <p:bold r:id="rId35"/>
      <p:italic r:id="rId36"/>
      <p:boldItalic r:id="rId37"/>
    </p:embeddedFont>
    <p:embeddedFont>
      <p:font typeface="Roboto Light"/>
      <p:regular r:id="rId38"/>
      <p:bold r:id="rId39"/>
      <p:italic r:id="rId40"/>
      <p:boldItalic r:id="rId41"/>
    </p:embeddedFont>
    <p:embeddedFont>
      <p:font typeface="Noto Sans Symbols"/>
      <p:regular r:id="rId42"/>
      <p:bold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44" roundtripDataSignature="AMtx7mgXE0uFZVF0MxIzVy0/KZswrmSZA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22303C2-02F6-4E39-A1E7-396C2BED9AA9}">
  <a:tblStyle styleId="{622303C2-02F6-4E39-A1E7-396C2BED9AA9}"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RobotoLight-italic.fntdata"/><Relationship Id="rId20" Type="http://schemas.openxmlformats.org/officeDocument/2006/relationships/slide" Target="slides/slide14.xml"/><Relationship Id="rId42" Type="http://schemas.openxmlformats.org/officeDocument/2006/relationships/font" Target="fonts/NotoSansSymbols-regular.fntdata"/><Relationship Id="rId41" Type="http://schemas.openxmlformats.org/officeDocument/2006/relationships/font" Target="fonts/RobotoLight-boldItalic.fntdata"/><Relationship Id="rId22" Type="http://schemas.openxmlformats.org/officeDocument/2006/relationships/slide" Target="slides/slide16.xml"/><Relationship Id="rId44" Type="http://customschemas.google.com/relationships/presentationmetadata" Target="metadata"/><Relationship Id="rId21" Type="http://schemas.openxmlformats.org/officeDocument/2006/relationships/slide" Target="slides/slide15.xml"/><Relationship Id="rId43" Type="http://schemas.openxmlformats.org/officeDocument/2006/relationships/font" Target="fonts/NotoSansSymbols-bold.fntdata"/><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Lora-bold.fntdata"/><Relationship Id="rId30" Type="http://schemas.openxmlformats.org/officeDocument/2006/relationships/font" Target="fonts/Lora-regular.fntdata"/><Relationship Id="rId11" Type="http://schemas.openxmlformats.org/officeDocument/2006/relationships/slide" Target="slides/slide5.xml"/><Relationship Id="rId33" Type="http://schemas.openxmlformats.org/officeDocument/2006/relationships/font" Target="fonts/Lora-boldItalic.fntdata"/><Relationship Id="rId10" Type="http://schemas.openxmlformats.org/officeDocument/2006/relationships/slide" Target="slides/slide4.xml"/><Relationship Id="rId32" Type="http://schemas.openxmlformats.org/officeDocument/2006/relationships/font" Target="fonts/Lora-italic.fntdata"/><Relationship Id="rId13" Type="http://schemas.openxmlformats.org/officeDocument/2006/relationships/slide" Target="slides/slide7.xml"/><Relationship Id="rId35" Type="http://schemas.openxmlformats.org/officeDocument/2006/relationships/font" Target="fonts/QuattrocentoSans-bold.fntdata"/><Relationship Id="rId12" Type="http://schemas.openxmlformats.org/officeDocument/2006/relationships/slide" Target="slides/slide6.xml"/><Relationship Id="rId34" Type="http://schemas.openxmlformats.org/officeDocument/2006/relationships/font" Target="fonts/QuattrocentoSans-regular.fntdata"/><Relationship Id="rId15" Type="http://schemas.openxmlformats.org/officeDocument/2006/relationships/slide" Target="slides/slide9.xml"/><Relationship Id="rId37" Type="http://schemas.openxmlformats.org/officeDocument/2006/relationships/font" Target="fonts/QuattrocentoSans-boldItalic.fntdata"/><Relationship Id="rId14" Type="http://schemas.openxmlformats.org/officeDocument/2006/relationships/slide" Target="slides/slide8.xml"/><Relationship Id="rId36" Type="http://schemas.openxmlformats.org/officeDocument/2006/relationships/font" Target="fonts/QuattrocentoSans-italic.fntdata"/><Relationship Id="rId17" Type="http://schemas.openxmlformats.org/officeDocument/2006/relationships/slide" Target="slides/slide11.xml"/><Relationship Id="rId39" Type="http://schemas.openxmlformats.org/officeDocument/2006/relationships/font" Target="fonts/RobotoLight-bold.fntdata"/><Relationship Id="rId16" Type="http://schemas.openxmlformats.org/officeDocument/2006/relationships/slide" Target="slides/slide10.xml"/><Relationship Id="rId38" Type="http://schemas.openxmlformats.org/officeDocument/2006/relationships/font" Target="fonts/RobotoLight-regular.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I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6" name="Google Shape;24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9" name="Google Shape;259;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3" name="Google Shape;273;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8" name="Google Shape;288;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3" name="Google Shape;303;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8" name="Google Shape;318;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1" name="Google Shape;33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4" name="Google Shape;344;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5" name="Google Shape;355;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8" name="Google Shape;368;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1" name="Google Shape;381;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4" name="Google Shape;394;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7" name="Google Shape;407;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8" name="Google Shape;418;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6" name="Google Shape;136;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9" name="Google Shape;14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9" name="Google Shape;15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2" name="Google Shape;182;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2" name="Google Shape;202;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2" name="Google Shape;22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3" name="Google Shape;233;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3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34"/>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34"/>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35"/>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35"/>
          <p:cNvSpPr/>
          <p:nvPr>
            <p:ph idx="2" type="pic"/>
          </p:nvPr>
        </p:nvSpPr>
        <p:spPr>
          <a:xfrm>
            <a:off x="5183188" y="987425"/>
            <a:ext cx="6172200" cy="4873625"/>
          </a:xfrm>
          <a:prstGeom prst="rect">
            <a:avLst/>
          </a:prstGeom>
          <a:noFill/>
          <a:ln>
            <a:noFill/>
          </a:ln>
        </p:spPr>
      </p:sp>
      <p:sp>
        <p:nvSpPr>
          <p:cNvPr id="88" name="Google Shape;88;p35"/>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36"/>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36"/>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37"/>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37"/>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26"/>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26"/>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26"/>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6" name="Shape 26"/>
        <p:cNvGrpSpPr/>
        <p:nvPr/>
      </p:nvGrpSpPr>
      <p:grpSpPr>
        <a:xfrm>
          <a:off x="0" y="0"/>
          <a:ext cx="0" cy="0"/>
          <a:chOff x="0" y="0"/>
          <a:chExt cx="0" cy="0"/>
        </a:xfrm>
      </p:grpSpPr>
      <p:sp>
        <p:nvSpPr>
          <p:cNvPr id="27" name="Google Shape;27;p27"/>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8" name="Google Shape;28;p27"/>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7"/>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0" name="Google Shape;30;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33" name="Shape 33"/>
        <p:cNvGrpSpPr/>
        <p:nvPr/>
      </p:nvGrpSpPr>
      <p:grpSpPr>
        <a:xfrm>
          <a:off x="0" y="0"/>
          <a:ext cx="0" cy="0"/>
          <a:chOff x="0" y="0"/>
          <a:chExt cx="0" cy="0"/>
        </a:xfrm>
      </p:grpSpPr>
      <p:sp>
        <p:nvSpPr>
          <p:cNvPr id="34" name="Google Shape;34;p28"/>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5" name="Google Shape;35;p28"/>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28"/>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40" name="Shape 40"/>
        <p:cNvGrpSpPr/>
        <p:nvPr/>
      </p:nvGrpSpPr>
      <p:grpSpPr>
        <a:xfrm>
          <a:off x="0" y="0"/>
          <a:ext cx="0" cy="0"/>
          <a:chOff x="0" y="0"/>
          <a:chExt cx="0" cy="0"/>
        </a:xfrm>
      </p:grpSpPr>
      <p:pic>
        <p:nvPicPr>
          <p:cNvPr id="41" name="Google Shape;41;p29"/>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42" name="Google Shape;42;p29"/>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3" name="Google Shape;43;p29"/>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29"/>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30"/>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0" name="Google Shape;50;p30"/>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30"/>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31"/>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7" name="Google Shape;57;p31"/>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31"/>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31"/>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32"/>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65" name="Google Shape;65;p32"/>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32"/>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32"/>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32"/>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32"/>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33"/>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4"/>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4"/>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888888"/>
                </a:solidFill>
                <a:latin typeface="Roboto Light"/>
                <a:ea typeface="Roboto Light"/>
                <a:cs typeface="Roboto Light"/>
                <a:sym typeface="Roboto Light"/>
              </a:defRPr>
            </a:lvl1pPr>
            <a:lvl2pPr indent="0" lvl="1" marL="0" marR="0" rtl="0" algn="r">
              <a:spcBef>
                <a:spcPts val="0"/>
              </a:spcBef>
              <a:buNone/>
              <a:defRPr b="0" i="0" sz="1100" u="none" cap="none" strike="noStrike">
                <a:solidFill>
                  <a:srgbClr val="888888"/>
                </a:solidFill>
                <a:latin typeface="Roboto Light"/>
                <a:ea typeface="Roboto Light"/>
                <a:cs typeface="Roboto Light"/>
                <a:sym typeface="Roboto Light"/>
              </a:defRPr>
            </a:lvl2pPr>
            <a:lvl3pPr indent="0" lvl="2" marL="0" marR="0" rtl="0" algn="r">
              <a:spcBef>
                <a:spcPts val="0"/>
              </a:spcBef>
              <a:buNone/>
              <a:defRPr b="0" i="0" sz="1100" u="none" cap="none" strike="noStrike">
                <a:solidFill>
                  <a:srgbClr val="888888"/>
                </a:solidFill>
                <a:latin typeface="Roboto Light"/>
                <a:ea typeface="Roboto Light"/>
                <a:cs typeface="Roboto Light"/>
                <a:sym typeface="Roboto Light"/>
              </a:defRPr>
            </a:lvl3pPr>
            <a:lvl4pPr indent="0" lvl="3" marL="0" marR="0" rtl="0" algn="r">
              <a:spcBef>
                <a:spcPts val="0"/>
              </a:spcBef>
              <a:buNone/>
              <a:defRPr b="0" i="0" sz="1100" u="none" cap="none" strike="noStrike">
                <a:solidFill>
                  <a:srgbClr val="888888"/>
                </a:solidFill>
                <a:latin typeface="Roboto Light"/>
                <a:ea typeface="Roboto Light"/>
                <a:cs typeface="Roboto Light"/>
                <a:sym typeface="Roboto Light"/>
              </a:defRPr>
            </a:lvl4pPr>
            <a:lvl5pPr indent="0" lvl="4" marL="0" marR="0" rtl="0" algn="r">
              <a:spcBef>
                <a:spcPts val="0"/>
              </a:spcBef>
              <a:buNone/>
              <a:defRPr b="0" i="0" sz="1100" u="none" cap="none" strike="noStrike">
                <a:solidFill>
                  <a:srgbClr val="888888"/>
                </a:solidFill>
                <a:latin typeface="Roboto Light"/>
                <a:ea typeface="Roboto Light"/>
                <a:cs typeface="Roboto Light"/>
                <a:sym typeface="Roboto Light"/>
              </a:defRPr>
            </a:lvl5pPr>
            <a:lvl6pPr indent="0" lvl="5" marL="0" marR="0" rtl="0" algn="r">
              <a:spcBef>
                <a:spcPts val="0"/>
              </a:spcBef>
              <a:buNone/>
              <a:defRPr b="0" i="0" sz="1100" u="none" cap="none" strike="noStrike">
                <a:solidFill>
                  <a:srgbClr val="888888"/>
                </a:solidFill>
                <a:latin typeface="Roboto Light"/>
                <a:ea typeface="Roboto Light"/>
                <a:cs typeface="Roboto Light"/>
                <a:sym typeface="Roboto Light"/>
              </a:defRPr>
            </a:lvl6pPr>
            <a:lvl7pPr indent="0" lvl="6" marL="0" marR="0" rtl="0" algn="r">
              <a:spcBef>
                <a:spcPts val="0"/>
              </a:spcBef>
              <a:buNone/>
              <a:defRPr b="0" i="0" sz="1100" u="none" cap="none" strike="noStrike">
                <a:solidFill>
                  <a:srgbClr val="888888"/>
                </a:solidFill>
                <a:latin typeface="Roboto Light"/>
                <a:ea typeface="Roboto Light"/>
                <a:cs typeface="Roboto Light"/>
                <a:sym typeface="Roboto Light"/>
              </a:defRPr>
            </a:lvl7pPr>
            <a:lvl8pPr indent="0" lvl="7" marL="0" marR="0" rtl="0" algn="r">
              <a:spcBef>
                <a:spcPts val="0"/>
              </a:spcBef>
              <a:buNone/>
              <a:defRPr b="0" i="0" sz="1100" u="none" cap="none" strike="noStrike">
                <a:solidFill>
                  <a:srgbClr val="888888"/>
                </a:solidFill>
                <a:latin typeface="Roboto Light"/>
                <a:ea typeface="Roboto Light"/>
                <a:cs typeface="Roboto Light"/>
                <a:sym typeface="Roboto Light"/>
              </a:defRPr>
            </a:lvl8pPr>
            <a:lvl9pPr indent="0" lvl="8" marL="0" marR="0" rtl="0" algn="r">
              <a:spcBef>
                <a:spcPts val="0"/>
              </a:spcBef>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I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4.jp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9.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7.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0.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1.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8.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9.jpg"/><Relationship Id="rId4" Type="http://schemas.openxmlformats.org/officeDocument/2006/relationships/image" Target="../media/image3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jpg"/><Relationship Id="rId4" Type="http://schemas.openxmlformats.org/officeDocument/2006/relationships/image" Target="../media/image32.jpg"/><Relationship Id="rId5" Type="http://schemas.openxmlformats.org/officeDocument/2006/relationships/image" Target="../media/image33.jpg"/><Relationship Id="rId6"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5.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8.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4.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3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6.png"/></Relationships>
</file>

<file path=ppt/slides/_rels/slide5.xml.rels><?xml version="1.0" encoding="UTF-8" standalone="yes"?><Relationships xmlns="http://schemas.openxmlformats.org/package/2006/relationships"><Relationship Id="rId11" Type="http://schemas.openxmlformats.org/officeDocument/2006/relationships/image" Target="../media/image10.png"/><Relationship Id="rId10" Type="http://schemas.openxmlformats.org/officeDocument/2006/relationships/image" Target="../media/image27.png"/><Relationship Id="rId13" Type="http://schemas.openxmlformats.org/officeDocument/2006/relationships/image" Target="../media/image12.png"/><Relationship Id="rId12"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6.jpg"/><Relationship Id="rId4" Type="http://schemas.openxmlformats.org/officeDocument/2006/relationships/image" Target="../media/image3.png"/><Relationship Id="rId9" Type="http://schemas.openxmlformats.org/officeDocument/2006/relationships/image" Target="../media/image7.png"/><Relationship Id="rId5" Type="http://schemas.openxmlformats.org/officeDocument/2006/relationships/image" Target="../media/image36.png"/><Relationship Id="rId6" Type="http://schemas.openxmlformats.org/officeDocument/2006/relationships/image" Target="../media/image11.png"/><Relationship Id="rId7" Type="http://schemas.openxmlformats.org/officeDocument/2006/relationships/image" Target="../media/image1.png"/><Relationship Id="rId8"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9.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4187158"/>
            <a:ext cx="10882577" cy="1754326"/>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Class: </a:t>
            </a:r>
            <a:r>
              <a:rPr b="0" i="0" lang="en-IN" sz="1800" u="none" cap="none" strike="noStrike">
                <a:solidFill>
                  <a:srgbClr val="262626"/>
                </a:solidFill>
                <a:latin typeface="Roboto Light"/>
                <a:ea typeface="Roboto Light"/>
                <a:cs typeface="Roboto Light"/>
                <a:sym typeface="Roboto Light"/>
              </a:rPr>
              <a:t>MSc</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Subject : </a:t>
            </a:r>
            <a:r>
              <a:rPr b="0" i="0" lang="en-IN" sz="1800" u="none" cap="none" strike="noStrike">
                <a:solidFill>
                  <a:schemeClr val="dk1"/>
                </a:solidFill>
                <a:latin typeface="Roboto Light"/>
                <a:ea typeface="Roboto Light"/>
                <a:cs typeface="Roboto Light"/>
                <a:sym typeface="Roboto Light"/>
              </a:rPr>
              <a:t>Application of IT- Basics and Advance Excel</a:t>
            </a:r>
            <a:r>
              <a:rPr b="0" i="0" lang="en-IN" sz="1800" u="none" cap="none" strike="noStrike">
                <a:solidFill>
                  <a:srgbClr val="262626"/>
                </a:solidFill>
                <a:latin typeface="Roboto Light"/>
                <a:ea typeface="Roboto Light"/>
                <a:cs typeface="Roboto Light"/>
                <a:sym typeface="Roboto Light"/>
              </a:rPr>
              <a:t> </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Chapter: </a:t>
            </a:r>
            <a:r>
              <a:rPr b="0" i="0" lang="en-IN" sz="1800" u="none" cap="none" strike="noStrike">
                <a:solidFill>
                  <a:srgbClr val="262626"/>
                </a:solidFill>
                <a:latin typeface="Roboto Light"/>
                <a:ea typeface="Roboto Light"/>
                <a:cs typeface="Roboto Light"/>
                <a:sym typeface="Roboto Light"/>
              </a:rPr>
              <a:t>Unit 1 Chapter 6</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Chapter Name:</a:t>
            </a:r>
            <a:r>
              <a:rPr b="0" i="0" lang="en-IN" sz="1800" u="none" cap="none" strike="noStrike">
                <a:solidFill>
                  <a:srgbClr val="262626"/>
                </a:solidFill>
                <a:latin typeface="Roboto Light"/>
                <a:ea typeface="Roboto Light"/>
                <a:cs typeface="Roboto Light"/>
                <a:sym typeface="Roboto Light"/>
              </a:rPr>
              <a:t> Writing Formula</a:t>
            </a:r>
            <a:endParaRPr b="0" i="0" sz="1800" u="none" cap="none" strike="noStrike">
              <a:solidFill>
                <a:srgbClr val="262626"/>
              </a:solidFill>
              <a:latin typeface="Roboto Light"/>
              <a:ea typeface="Roboto Light"/>
              <a:cs typeface="Roboto Light"/>
              <a:sym typeface="Roboto Light"/>
            </a:endParaRPr>
          </a:p>
        </p:txBody>
      </p:sp>
      <p:sp>
        <p:nvSpPr>
          <p:cNvPr id="111" name="Google Shape;111;p1"/>
          <p:cNvSpPr txBox="1"/>
          <p:nvPr>
            <p:ph idx="4294967295"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
        <p:nvSpPr>
          <p:cNvPr id="112" name="Google Shape;112;p1"/>
          <p:cNvSpPr txBox="1"/>
          <p:nvPr/>
        </p:nvSpPr>
        <p:spPr>
          <a:xfrm>
            <a:off x="669601" y="3599717"/>
            <a:ext cx="10882577" cy="400110"/>
          </a:xfrm>
          <a:prstGeom prst="rect">
            <a:avLst/>
          </a:prstGeom>
          <a:solidFill>
            <a:srgbClr val="F2F2F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b="1" sz="2000" u="sng">
              <a:solidFill>
                <a:schemeClr val="dk1"/>
              </a:solidFill>
              <a:latin typeface="Roboto Light"/>
              <a:ea typeface="Roboto Light"/>
              <a:cs typeface="Roboto Light"/>
              <a:sym typeface="Roboto Light"/>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10"/>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49" name="Google Shape;249;p10"/>
          <p:cNvSpPr txBox="1"/>
          <p:nvPr>
            <p:ph type="title"/>
          </p:nvPr>
        </p:nvSpPr>
        <p:spPr>
          <a:xfrm flipH="1">
            <a:off x="838196" y="681038"/>
            <a:ext cx="3497829"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Function</a:t>
            </a:r>
            <a:endParaRPr b="1" i="1" sz="4400">
              <a:latin typeface="Quattrocento Sans"/>
              <a:ea typeface="Quattrocento Sans"/>
              <a:cs typeface="Quattrocento Sans"/>
              <a:sym typeface="Quattrocento Sans"/>
            </a:endParaRPr>
          </a:p>
        </p:txBody>
      </p:sp>
      <p:sp>
        <p:nvSpPr>
          <p:cNvPr descr="Image result for vectors" id="250" name="Google Shape;250;p10"/>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1" name="Google Shape;251;p10"/>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52" name="Google Shape;252;p10"/>
          <p:cNvSpPr txBox="1"/>
          <p:nvPr/>
        </p:nvSpPr>
        <p:spPr>
          <a:xfrm>
            <a:off x="983299" y="1553216"/>
            <a:ext cx="1980564" cy="5093702"/>
          </a:xfrm>
          <a:prstGeom prst="rect">
            <a:avLst/>
          </a:prstGeom>
          <a:noFill/>
          <a:ln>
            <a:noFill/>
          </a:ln>
        </p:spPr>
        <p:txBody>
          <a:bodyPr anchorCtr="0" anchor="t" bIns="0" lIns="0" spcFirstLastPara="1" rIns="0" wrap="square" tIns="15225">
            <a:spAutoFit/>
          </a:bodyPr>
          <a:lstStyle/>
          <a:p>
            <a:pPr indent="0" lvl="0" marL="0" marR="0" rtl="0" algn="l">
              <a:lnSpc>
                <a:spcPct val="100000"/>
              </a:lnSpc>
              <a:spcBef>
                <a:spcPts val="0"/>
              </a:spcBef>
              <a:spcAft>
                <a:spcPts val="0"/>
              </a:spcAft>
              <a:buNone/>
            </a:pPr>
            <a:r>
              <a:t/>
            </a:r>
            <a:endParaRPr i="1" sz="22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0"/>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TRIM</a:t>
            </a:r>
            <a:endParaRPr i="1" sz="22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5"/>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LOWER</a:t>
            </a:r>
            <a:endParaRPr i="1" sz="22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0"/>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PROPER</a:t>
            </a:r>
            <a:endParaRPr i="1" sz="22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0"/>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UPPER</a:t>
            </a:r>
            <a:endParaRPr i="1" sz="22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5"/>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TEXT</a:t>
            </a:r>
            <a:endParaRPr/>
          </a:p>
          <a:p>
            <a:pPr indent="-302260" lvl="0" marL="314325" marR="0" rtl="0" algn="l">
              <a:lnSpc>
                <a:spcPct val="100000"/>
              </a:lnSpc>
              <a:spcBef>
                <a:spcPts val="25"/>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VALUE</a:t>
            </a:r>
            <a:endParaRPr i="1" sz="22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0"/>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LEFT</a:t>
            </a:r>
            <a:endParaRPr i="1" sz="22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5"/>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MID</a:t>
            </a:r>
            <a:endParaRPr/>
          </a:p>
          <a:p>
            <a:pPr indent="-302260" lvl="0" marL="314325" marR="0" rtl="0" algn="l">
              <a:lnSpc>
                <a:spcPct val="100000"/>
              </a:lnSpc>
              <a:spcBef>
                <a:spcPts val="25"/>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RIGHT</a:t>
            </a:r>
            <a:endParaRPr i="1" sz="22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0"/>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LEN</a:t>
            </a:r>
            <a:endParaRPr i="1" sz="22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0"/>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FIND</a:t>
            </a:r>
            <a:endParaRPr i="1" sz="22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5"/>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SEARCH</a:t>
            </a:r>
            <a:endParaRPr i="1" sz="22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5"/>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REPLACE</a:t>
            </a:r>
            <a:endParaRPr i="1" sz="22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5"/>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SUBSTITUTE</a:t>
            </a:r>
            <a:endParaRPr i="1" sz="2200">
              <a:solidFill>
                <a:schemeClr val="dk1"/>
              </a:solidFill>
              <a:latin typeface="Quattrocento Sans"/>
              <a:ea typeface="Quattrocento Sans"/>
              <a:cs typeface="Quattrocento Sans"/>
              <a:sym typeface="Quattrocento Sans"/>
            </a:endParaRPr>
          </a:p>
        </p:txBody>
      </p:sp>
      <p:grpSp>
        <p:nvGrpSpPr>
          <p:cNvPr id="253" name="Google Shape;253;p10"/>
          <p:cNvGrpSpPr/>
          <p:nvPr/>
        </p:nvGrpSpPr>
        <p:grpSpPr>
          <a:xfrm>
            <a:off x="3936084" y="2519172"/>
            <a:ext cx="7437120" cy="1819655"/>
            <a:chOff x="4688252" y="2280412"/>
            <a:chExt cx="7437120" cy="1819655"/>
          </a:xfrm>
        </p:grpSpPr>
        <p:sp>
          <p:nvSpPr>
            <p:cNvPr id="254" name="Google Shape;254;p10"/>
            <p:cNvSpPr/>
            <p:nvPr/>
          </p:nvSpPr>
          <p:spPr>
            <a:xfrm>
              <a:off x="4688252" y="2280412"/>
              <a:ext cx="7437120" cy="1819655"/>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5" name="Google Shape;255;p10"/>
            <p:cNvSpPr/>
            <p:nvPr/>
          </p:nvSpPr>
          <p:spPr>
            <a:xfrm>
              <a:off x="6790944" y="2685796"/>
              <a:ext cx="551688" cy="1008888"/>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6" name="Google Shape;256;p10"/>
            <p:cNvSpPr/>
            <p:nvPr/>
          </p:nvSpPr>
          <p:spPr>
            <a:xfrm>
              <a:off x="6757416" y="2655316"/>
              <a:ext cx="619125" cy="1073150"/>
            </a:xfrm>
            <a:custGeom>
              <a:rect b="b" l="l" r="r" t="t"/>
              <a:pathLst>
                <a:path extrusionOk="0" h="1073150" w="619125">
                  <a:moveTo>
                    <a:pt x="612648" y="0"/>
                  </a:moveTo>
                  <a:lnTo>
                    <a:pt x="6095" y="0"/>
                  </a:lnTo>
                  <a:lnTo>
                    <a:pt x="0" y="6096"/>
                  </a:lnTo>
                  <a:lnTo>
                    <a:pt x="0" y="1066800"/>
                  </a:lnTo>
                  <a:lnTo>
                    <a:pt x="6095" y="1072896"/>
                  </a:lnTo>
                  <a:lnTo>
                    <a:pt x="612648" y="1072896"/>
                  </a:lnTo>
                  <a:lnTo>
                    <a:pt x="618743" y="1066800"/>
                  </a:lnTo>
                  <a:lnTo>
                    <a:pt x="618743" y="1057656"/>
                  </a:lnTo>
                  <a:lnTo>
                    <a:pt x="33527" y="1057656"/>
                  </a:lnTo>
                  <a:lnTo>
                    <a:pt x="15239" y="1039368"/>
                  </a:lnTo>
                  <a:lnTo>
                    <a:pt x="33527" y="1039368"/>
                  </a:lnTo>
                  <a:lnTo>
                    <a:pt x="33527" y="30480"/>
                  </a:lnTo>
                  <a:lnTo>
                    <a:pt x="15239" y="30480"/>
                  </a:lnTo>
                  <a:lnTo>
                    <a:pt x="33527" y="15239"/>
                  </a:lnTo>
                  <a:lnTo>
                    <a:pt x="618743" y="15239"/>
                  </a:lnTo>
                  <a:lnTo>
                    <a:pt x="618743" y="6096"/>
                  </a:lnTo>
                  <a:lnTo>
                    <a:pt x="612648" y="0"/>
                  </a:lnTo>
                  <a:close/>
                </a:path>
                <a:path extrusionOk="0" h="1073150" w="619125">
                  <a:moveTo>
                    <a:pt x="33527" y="1039368"/>
                  </a:moveTo>
                  <a:lnTo>
                    <a:pt x="15239" y="1039368"/>
                  </a:lnTo>
                  <a:lnTo>
                    <a:pt x="33527" y="1057656"/>
                  </a:lnTo>
                  <a:lnTo>
                    <a:pt x="33527" y="1039368"/>
                  </a:lnTo>
                  <a:close/>
                </a:path>
                <a:path extrusionOk="0" h="1073150" w="619125">
                  <a:moveTo>
                    <a:pt x="585215" y="1039368"/>
                  </a:moveTo>
                  <a:lnTo>
                    <a:pt x="33527" y="1039368"/>
                  </a:lnTo>
                  <a:lnTo>
                    <a:pt x="33527" y="1057656"/>
                  </a:lnTo>
                  <a:lnTo>
                    <a:pt x="585215" y="1057656"/>
                  </a:lnTo>
                  <a:lnTo>
                    <a:pt x="585215" y="1039368"/>
                  </a:lnTo>
                  <a:close/>
                </a:path>
                <a:path extrusionOk="0" h="1073150" w="619125">
                  <a:moveTo>
                    <a:pt x="585215" y="15239"/>
                  </a:moveTo>
                  <a:lnTo>
                    <a:pt x="585215" y="1057656"/>
                  </a:lnTo>
                  <a:lnTo>
                    <a:pt x="603503" y="1039368"/>
                  </a:lnTo>
                  <a:lnTo>
                    <a:pt x="618743" y="1039368"/>
                  </a:lnTo>
                  <a:lnTo>
                    <a:pt x="618743" y="30480"/>
                  </a:lnTo>
                  <a:lnTo>
                    <a:pt x="603503" y="30480"/>
                  </a:lnTo>
                  <a:lnTo>
                    <a:pt x="585215" y="15239"/>
                  </a:lnTo>
                  <a:close/>
                </a:path>
                <a:path extrusionOk="0" h="1073150" w="619125">
                  <a:moveTo>
                    <a:pt x="618743" y="1039368"/>
                  </a:moveTo>
                  <a:lnTo>
                    <a:pt x="603503" y="1039368"/>
                  </a:lnTo>
                  <a:lnTo>
                    <a:pt x="585215" y="1057656"/>
                  </a:lnTo>
                  <a:lnTo>
                    <a:pt x="618743" y="1057656"/>
                  </a:lnTo>
                  <a:lnTo>
                    <a:pt x="618743" y="1039368"/>
                  </a:lnTo>
                  <a:close/>
                </a:path>
                <a:path extrusionOk="0" h="1073150" w="619125">
                  <a:moveTo>
                    <a:pt x="33527" y="15239"/>
                  </a:moveTo>
                  <a:lnTo>
                    <a:pt x="15239" y="30480"/>
                  </a:lnTo>
                  <a:lnTo>
                    <a:pt x="33527" y="30480"/>
                  </a:lnTo>
                  <a:lnTo>
                    <a:pt x="33527" y="15239"/>
                  </a:lnTo>
                  <a:close/>
                </a:path>
                <a:path extrusionOk="0" h="1073150" w="619125">
                  <a:moveTo>
                    <a:pt x="585215" y="15239"/>
                  </a:moveTo>
                  <a:lnTo>
                    <a:pt x="33527" y="15239"/>
                  </a:lnTo>
                  <a:lnTo>
                    <a:pt x="33527" y="30480"/>
                  </a:lnTo>
                  <a:lnTo>
                    <a:pt x="585215" y="30480"/>
                  </a:lnTo>
                  <a:lnTo>
                    <a:pt x="585215" y="15239"/>
                  </a:lnTo>
                  <a:close/>
                </a:path>
                <a:path extrusionOk="0" h="1073150" w="619125">
                  <a:moveTo>
                    <a:pt x="618743" y="15239"/>
                  </a:moveTo>
                  <a:lnTo>
                    <a:pt x="585215" y="15239"/>
                  </a:lnTo>
                  <a:lnTo>
                    <a:pt x="603503" y="30480"/>
                  </a:lnTo>
                  <a:lnTo>
                    <a:pt x="618743" y="30480"/>
                  </a:lnTo>
                  <a:lnTo>
                    <a:pt x="618743" y="15239"/>
                  </a:lnTo>
                  <a:close/>
                </a:path>
              </a:pathLst>
            </a:custGeom>
            <a:solidFill>
              <a:srgbClr val="001F5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11"/>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62" name="Google Shape;262;p11"/>
          <p:cNvSpPr txBox="1"/>
          <p:nvPr>
            <p:ph type="title"/>
          </p:nvPr>
        </p:nvSpPr>
        <p:spPr>
          <a:xfrm flipH="1">
            <a:off x="381353" y="673047"/>
            <a:ext cx="379132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Functions</a:t>
            </a:r>
            <a:endParaRPr b="1" i="1" sz="4400">
              <a:latin typeface="Quattrocento Sans"/>
              <a:ea typeface="Quattrocento Sans"/>
              <a:cs typeface="Quattrocento Sans"/>
              <a:sym typeface="Quattrocento Sans"/>
            </a:endParaRPr>
          </a:p>
        </p:txBody>
      </p:sp>
      <p:sp>
        <p:nvSpPr>
          <p:cNvPr descr="Image result for vectors" id="263" name="Google Shape;263;p11"/>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4" name="Google Shape;264;p11"/>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65" name="Google Shape;265;p11"/>
          <p:cNvSpPr txBox="1"/>
          <p:nvPr/>
        </p:nvSpPr>
        <p:spPr>
          <a:xfrm>
            <a:off x="381353" y="1866936"/>
            <a:ext cx="4697575" cy="2981201"/>
          </a:xfrm>
          <a:prstGeom prst="rect">
            <a:avLst/>
          </a:prstGeom>
          <a:noFill/>
          <a:ln>
            <a:noFill/>
          </a:ln>
        </p:spPr>
        <p:txBody>
          <a:bodyPr anchorCtr="0" anchor="t" bIns="0" lIns="0" spcFirstLastPara="1" rIns="0" wrap="square" tIns="15225">
            <a:spAutoFit/>
          </a:bodyPr>
          <a:lstStyle/>
          <a:p>
            <a:pPr indent="0" lvl="0" marL="12700" marR="0" rtl="0" algn="l">
              <a:lnSpc>
                <a:spcPct val="100000"/>
              </a:lnSpc>
              <a:spcBef>
                <a:spcPts val="0"/>
              </a:spcBef>
              <a:spcAft>
                <a:spcPts val="0"/>
              </a:spcAft>
              <a:buNone/>
            </a:pPr>
            <a:r>
              <a:rPr i="1" lang="en-IN" sz="2400">
                <a:solidFill>
                  <a:schemeClr val="dk1"/>
                </a:solidFill>
                <a:latin typeface="Quattrocento Sans"/>
                <a:ea typeface="Quattrocento Sans"/>
                <a:cs typeface="Quattrocento Sans"/>
                <a:sym typeface="Quattrocento Sans"/>
              </a:rPr>
              <a:t>TRIM</a:t>
            </a:r>
            <a:endParaRPr i="1" sz="2400">
              <a:solidFill>
                <a:schemeClr val="dk1"/>
              </a:solidFill>
              <a:latin typeface="Quattrocento Sans"/>
              <a:ea typeface="Quattrocento Sans"/>
              <a:cs typeface="Quattrocento Sans"/>
              <a:sym typeface="Quattrocento Sans"/>
            </a:endParaRPr>
          </a:p>
          <a:p>
            <a:pPr indent="0" lvl="0" marL="0" marR="0" rtl="0" algn="l">
              <a:lnSpc>
                <a:spcPct val="100000"/>
              </a:lnSpc>
              <a:spcBef>
                <a:spcPts val="5"/>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5080" rtl="0" algn="just">
              <a:lnSpc>
                <a:spcPct val="101499"/>
              </a:lnSpc>
              <a:spcBef>
                <a:spcPts val="0"/>
              </a:spcBef>
              <a:spcAft>
                <a:spcPts val="0"/>
              </a:spcAft>
              <a:buNone/>
            </a:pPr>
            <a:r>
              <a:rPr i="1" lang="en-IN" sz="2400">
                <a:solidFill>
                  <a:schemeClr val="dk1"/>
                </a:solidFill>
                <a:latin typeface="Quattrocento Sans"/>
                <a:ea typeface="Quattrocento Sans"/>
                <a:cs typeface="Quattrocento Sans"/>
                <a:sym typeface="Quattrocento Sans"/>
              </a:rPr>
              <a:t>Removes duplicate spaces, and  spaces at the start and end of a text  string</a:t>
            </a:r>
            <a:endParaRPr/>
          </a:p>
          <a:p>
            <a:pPr indent="0" lvl="0" marL="0" marR="0" rtl="0" algn="l">
              <a:lnSpc>
                <a:spcPct val="100000"/>
              </a:lnSpc>
              <a:spcBef>
                <a:spcPts val="35"/>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0"/>
              </a:spcBef>
              <a:spcAft>
                <a:spcPts val="0"/>
              </a:spcAft>
              <a:buNone/>
            </a:pPr>
            <a:r>
              <a:rPr b="1" i="1" lang="en-IN" sz="2400" u="sng">
                <a:solidFill>
                  <a:schemeClr val="dk1"/>
                </a:solidFill>
                <a:latin typeface="Quattrocento Sans"/>
                <a:ea typeface="Quattrocento Sans"/>
                <a:cs typeface="Quattrocento Sans"/>
                <a:sym typeface="Quattrocento Sans"/>
              </a:rPr>
              <a:t>Argument/s:</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25"/>
              </a:spcBef>
              <a:spcAft>
                <a:spcPts val="0"/>
              </a:spcAft>
              <a:buNone/>
            </a:pPr>
            <a:r>
              <a:rPr i="1" lang="en-IN" sz="2400">
                <a:solidFill>
                  <a:schemeClr val="dk1"/>
                </a:solidFill>
                <a:latin typeface="Quattrocento Sans"/>
                <a:ea typeface="Quattrocento Sans"/>
                <a:cs typeface="Quattrocento Sans"/>
                <a:sym typeface="Quattrocento Sans"/>
              </a:rPr>
              <a:t>1.	Cell Reference or Text</a:t>
            </a:r>
            <a:endParaRPr i="1" sz="2400">
              <a:solidFill>
                <a:schemeClr val="dk1"/>
              </a:solidFill>
              <a:latin typeface="Quattrocento Sans"/>
              <a:ea typeface="Quattrocento Sans"/>
              <a:cs typeface="Quattrocento Sans"/>
              <a:sym typeface="Quattrocento Sans"/>
            </a:endParaRPr>
          </a:p>
        </p:txBody>
      </p:sp>
      <p:grpSp>
        <p:nvGrpSpPr>
          <p:cNvPr id="266" name="Google Shape;266;p11"/>
          <p:cNvGrpSpPr/>
          <p:nvPr/>
        </p:nvGrpSpPr>
        <p:grpSpPr>
          <a:xfrm>
            <a:off x="5507835" y="1929550"/>
            <a:ext cx="6275832" cy="3870960"/>
            <a:chOff x="3133344" y="2131060"/>
            <a:chExt cx="6275832" cy="3870960"/>
          </a:xfrm>
        </p:grpSpPr>
        <p:sp>
          <p:nvSpPr>
            <p:cNvPr id="267" name="Google Shape;267;p11"/>
            <p:cNvSpPr/>
            <p:nvPr/>
          </p:nvSpPr>
          <p:spPr>
            <a:xfrm>
              <a:off x="3133344" y="2131060"/>
              <a:ext cx="6275832" cy="3870960"/>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8" name="Google Shape;268;p11"/>
            <p:cNvSpPr/>
            <p:nvPr/>
          </p:nvSpPr>
          <p:spPr>
            <a:xfrm>
              <a:off x="3209544" y="2292604"/>
              <a:ext cx="1073150" cy="180340"/>
            </a:xfrm>
            <a:custGeom>
              <a:rect b="b" l="l" r="r" t="t"/>
              <a:pathLst>
                <a:path extrusionOk="0" h="180339" w="1073150">
                  <a:moveTo>
                    <a:pt x="1072895" y="0"/>
                  </a:moveTo>
                  <a:lnTo>
                    <a:pt x="0" y="0"/>
                  </a:lnTo>
                  <a:lnTo>
                    <a:pt x="0" y="179832"/>
                  </a:lnTo>
                  <a:lnTo>
                    <a:pt x="1072895" y="179832"/>
                  </a:lnTo>
                  <a:lnTo>
                    <a:pt x="1072895"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9" name="Google Shape;269;p11"/>
            <p:cNvSpPr/>
            <p:nvPr/>
          </p:nvSpPr>
          <p:spPr>
            <a:xfrm>
              <a:off x="3422904" y="2835147"/>
              <a:ext cx="5611495" cy="1447800"/>
            </a:xfrm>
            <a:custGeom>
              <a:rect b="b" l="l" r="r" t="t"/>
              <a:pathLst>
                <a:path extrusionOk="0" h="1447800" w="5611495">
                  <a:moveTo>
                    <a:pt x="5611368" y="1216152"/>
                  </a:moveTo>
                  <a:lnTo>
                    <a:pt x="5577840" y="1216152"/>
                  </a:lnTo>
                  <a:lnTo>
                    <a:pt x="5577840" y="1249680"/>
                  </a:lnTo>
                  <a:lnTo>
                    <a:pt x="5577840" y="1414284"/>
                  </a:lnTo>
                  <a:lnTo>
                    <a:pt x="3459480" y="1414284"/>
                  </a:lnTo>
                  <a:lnTo>
                    <a:pt x="3459480" y="1249680"/>
                  </a:lnTo>
                  <a:lnTo>
                    <a:pt x="5577840" y="1249680"/>
                  </a:lnTo>
                  <a:lnTo>
                    <a:pt x="5577840" y="1216152"/>
                  </a:lnTo>
                  <a:lnTo>
                    <a:pt x="4535424" y="1216152"/>
                  </a:lnTo>
                  <a:lnTo>
                    <a:pt x="4535424" y="33528"/>
                  </a:lnTo>
                  <a:lnTo>
                    <a:pt x="4535424" y="18288"/>
                  </a:lnTo>
                  <a:lnTo>
                    <a:pt x="4535424" y="0"/>
                  </a:lnTo>
                  <a:lnTo>
                    <a:pt x="1286256" y="0"/>
                  </a:lnTo>
                  <a:lnTo>
                    <a:pt x="1286256" y="201168"/>
                  </a:lnTo>
                  <a:lnTo>
                    <a:pt x="0" y="201168"/>
                  </a:lnTo>
                  <a:lnTo>
                    <a:pt x="0" y="460248"/>
                  </a:lnTo>
                  <a:lnTo>
                    <a:pt x="2606040" y="460248"/>
                  </a:lnTo>
                  <a:lnTo>
                    <a:pt x="2606040" y="441960"/>
                  </a:lnTo>
                  <a:lnTo>
                    <a:pt x="2606040" y="426720"/>
                  </a:lnTo>
                  <a:lnTo>
                    <a:pt x="2606040" y="234696"/>
                  </a:lnTo>
                  <a:lnTo>
                    <a:pt x="2606040" y="216408"/>
                  </a:lnTo>
                  <a:lnTo>
                    <a:pt x="2606040" y="201168"/>
                  </a:lnTo>
                  <a:lnTo>
                    <a:pt x="2572512" y="201168"/>
                  </a:lnTo>
                  <a:lnTo>
                    <a:pt x="2572512" y="234696"/>
                  </a:lnTo>
                  <a:lnTo>
                    <a:pt x="2572512" y="426720"/>
                  </a:lnTo>
                  <a:lnTo>
                    <a:pt x="33528" y="426720"/>
                  </a:lnTo>
                  <a:lnTo>
                    <a:pt x="33528" y="234696"/>
                  </a:lnTo>
                  <a:lnTo>
                    <a:pt x="2572512" y="234696"/>
                  </a:lnTo>
                  <a:lnTo>
                    <a:pt x="2572512" y="201168"/>
                  </a:lnTo>
                  <a:lnTo>
                    <a:pt x="1319784" y="201168"/>
                  </a:lnTo>
                  <a:lnTo>
                    <a:pt x="1319784" y="33528"/>
                  </a:lnTo>
                  <a:lnTo>
                    <a:pt x="4501896" y="33528"/>
                  </a:lnTo>
                  <a:lnTo>
                    <a:pt x="4501896" y="1216152"/>
                  </a:lnTo>
                  <a:lnTo>
                    <a:pt x="3425952" y="1216152"/>
                  </a:lnTo>
                  <a:lnTo>
                    <a:pt x="3425952" y="1447800"/>
                  </a:lnTo>
                  <a:lnTo>
                    <a:pt x="5611368" y="1447800"/>
                  </a:lnTo>
                  <a:lnTo>
                    <a:pt x="5611368" y="1432572"/>
                  </a:lnTo>
                  <a:lnTo>
                    <a:pt x="5611368" y="1414284"/>
                  </a:lnTo>
                  <a:lnTo>
                    <a:pt x="5611368" y="1249680"/>
                  </a:lnTo>
                  <a:lnTo>
                    <a:pt x="5611368" y="1231392"/>
                  </a:lnTo>
                  <a:lnTo>
                    <a:pt x="5611368" y="1216152"/>
                  </a:lnTo>
                  <a:close/>
                </a:path>
              </a:pathLst>
            </a:custGeom>
            <a:solidFill>
              <a:srgbClr val="001F5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0" name="Google Shape;270;p11"/>
            <p:cNvSpPr/>
            <p:nvPr/>
          </p:nvSpPr>
          <p:spPr>
            <a:xfrm>
              <a:off x="6690359" y="4374388"/>
              <a:ext cx="1813560" cy="219710"/>
            </a:xfrm>
            <a:custGeom>
              <a:rect b="b" l="l" r="r" t="t"/>
              <a:pathLst>
                <a:path extrusionOk="0" h="219710" w="1813559">
                  <a:moveTo>
                    <a:pt x="1813560" y="0"/>
                  </a:moveTo>
                  <a:lnTo>
                    <a:pt x="0" y="0"/>
                  </a:lnTo>
                  <a:lnTo>
                    <a:pt x="0" y="219456"/>
                  </a:lnTo>
                  <a:lnTo>
                    <a:pt x="1813560" y="219456"/>
                  </a:lnTo>
                  <a:lnTo>
                    <a:pt x="1813560" y="201168"/>
                  </a:lnTo>
                  <a:lnTo>
                    <a:pt x="33528" y="201168"/>
                  </a:lnTo>
                  <a:lnTo>
                    <a:pt x="18288" y="185928"/>
                  </a:lnTo>
                  <a:lnTo>
                    <a:pt x="33528" y="185928"/>
                  </a:lnTo>
                  <a:lnTo>
                    <a:pt x="33528" y="33528"/>
                  </a:lnTo>
                  <a:lnTo>
                    <a:pt x="18288" y="33528"/>
                  </a:lnTo>
                  <a:lnTo>
                    <a:pt x="33528" y="15239"/>
                  </a:lnTo>
                  <a:lnTo>
                    <a:pt x="1813560" y="15239"/>
                  </a:lnTo>
                  <a:lnTo>
                    <a:pt x="1813560" y="0"/>
                  </a:lnTo>
                  <a:close/>
                </a:path>
                <a:path extrusionOk="0" h="219710" w="1813559">
                  <a:moveTo>
                    <a:pt x="33528" y="185928"/>
                  </a:moveTo>
                  <a:lnTo>
                    <a:pt x="18288" y="185928"/>
                  </a:lnTo>
                  <a:lnTo>
                    <a:pt x="33528" y="201168"/>
                  </a:lnTo>
                  <a:lnTo>
                    <a:pt x="33528" y="185928"/>
                  </a:lnTo>
                  <a:close/>
                </a:path>
                <a:path extrusionOk="0" h="219710" w="1813559">
                  <a:moveTo>
                    <a:pt x="1780032" y="185928"/>
                  </a:moveTo>
                  <a:lnTo>
                    <a:pt x="33528" y="185928"/>
                  </a:lnTo>
                  <a:lnTo>
                    <a:pt x="33528" y="201168"/>
                  </a:lnTo>
                  <a:lnTo>
                    <a:pt x="1780032" y="201168"/>
                  </a:lnTo>
                  <a:lnTo>
                    <a:pt x="1780032" y="185928"/>
                  </a:lnTo>
                  <a:close/>
                </a:path>
                <a:path extrusionOk="0" h="219710" w="1813559">
                  <a:moveTo>
                    <a:pt x="1780032" y="15239"/>
                  </a:moveTo>
                  <a:lnTo>
                    <a:pt x="1780032" y="201168"/>
                  </a:lnTo>
                  <a:lnTo>
                    <a:pt x="1795272" y="185928"/>
                  </a:lnTo>
                  <a:lnTo>
                    <a:pt x="1813560" y="185928"/>
                  </a:lnTo>
                  <a:lnTo>
                    <a:pt x="1813560" y="33528"/>
                  </a:lnTo>
                  <a:lnTo>
                    <a:pt x="1795272" y="33528"/>
                  </a:lnTo>
                  <a:lnTo>
                    <a:pt x="1780032" y="15239"/>
                  </a:lnTo>
                  <a:close/>
                </a:path>
                <a:path extrusionOk="0" h="219710" w="1813559">
                  <a:moveTo>
                    <a:pt x="1813560" y="185928"/>
                  </a:moveTo>
                  <a:lnTo>
                    <a:pt x="1795272" y="185928"/>
                  </a:lnTo>
                  <a:lnTo>
                    <a:pt x="1780032" y="201168"/>
                  </a:lnTo>
                  <a:lnTo>
                    <a:pt x="1813560" y="201168"/>
                  </a:lnTo>
                  <a:lnTo>
                    <a:pt x="1813560" y="185928"/>
                  </a:lnTo>
                  <a:close/>
                </a:path>
                <a:path extrusionOk="0" h="219710" w="1813559">
                  <a:moveTo>
                    <a:pt x="33528" y="15239"/>
                  </a:moveTo>
                  <a:lnTo>
                    <a:pt x="18288" y="33528"/>
                  </a:lnTo>
                  <a:lnTo>
                    <a:pt x="33528" y="33528"/>
                  </a:lnTo>
                  <a:lnTo>
                    <a:pt x="33528" y="15239"/>
                  </a:lnTo>
                  <a:close/>
                </a:path>
                <a:path extrusionOk="0" h="219710" w="1813559">
                  <a:moveTo>
                    <a:pt x="1780032" y="15239"/>
                  </a:moveTo>
                  <a:lnTo>
                    <a:pt x="33528" y="15239"/>
                  </a:lnTo>
                  <a:lnTo>
                    <a:pt x="33528" y="33528"/>
                  </a:lnTo>
                  <a:lnTo>
                    <a:pt x="1780032" y="33528"/>
                  </a:lnTo>
                  <a:lnTo>
                    <a:pt x="1780032" y="15239"/>
                  </a:lnTo>
                  <a:close/>
                </a:path>
                <a:path extrusionOk="0" h="219710" w="1813559">
                  <a:moveTo>
                    <a:pt x="1813560" y="15239"/>
                  </a:moveTo>
                  <a:lnTo>
                    <a:pt x="1780032" y="15239"/>
                  </a:lnTo>
                  <a:lnTo>
                    <a:pt x="1795272" y="33528"/>
                  </a:lnTo>
                  <a:lnTo>
                    <a:pt x="1813560" y="33528"/>
                  </a:lnTo>
                  <a:lnTo>
                    <a:pt x="1813560" y="15239"/>
                  </a:lnTo>
                  <a:close/>
                </a:path>
              </a:pathLst>
            </a:custGeom>
            <a:solidFill>
              <a:srgbClr val="00FF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1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76" name="Google Shape;276;p12"/>
          <p:cNvSpPr txBox="1"/>
          <p:nvPr>
            <p:ph type="title"/>
          </p:nvPr>
        </p:nvSpPr>
        <p:spPr>
          <a:xfrm flipH="1">
            <a:off x="458164" y="684587"/>
            <a:ext cx="379132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Functions</a:t>
            </a:r>
            <a:endParaRPr b="1" i="1" sz="4400">
              <a:latin typeface="Quattrocento Sans"/>
              <a:ea typeface="Quattrocento Sans"/>
              <a:cs typeface="Quattrocento Sans"/>
              <a:sym typeface="Quattrocento Sans"/>
            </a:endParaRPr>
          </a:p>
        </p:txBody>
      </p:sp>
      <p:sp>
        <p:nvSpPr>
          <p:cNvPr descr="Image result for vectors" id="277" name="Google Shape;277;p1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8" name="Google Shape;278;p1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79" name="Google Shape;279;p12"/>
          <p:cNvSpPr txBox="1"/>
          <p:nvPr/>
        </p:nvSpPr>
        <p:spPr>
          <a:xfrm>
            <a:off x="838198" y="1698718"/>
            <a:ext cx="9763432" cy="830997"/>
          </a:xfrm>
          <a:prstGeom prst="rect">
            <a:avLst/>
          </a:prstGeom>
          <a:noFill/>
          <a:ln>
            <a:noFill/>
          </a:ln>
        </p:spPr>
        <p:txBody>
          <a:bodyPr anchorCtr="0" anchor="t" bIns="45700" lIns="91425" spcFirstLastPara="1" rIns="91425" wrap="square" tIns="45700">
            <a:spAutoFit/>
          </a:bodyPr>
          <a:lstStyle/>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
        <p:nvSpPr>
          <p:cNvPr id="280" name="Google Shape;280;p12"/>
          <p:cNvSpPr txBox="1"/>
          <p:nvPr/>
        </p:nvSpPr>
        <p:spPr>
          <a:xfrm>
            <a:off x="458164" y="1953911"/>
            <a:ext cx="3692228" cy="2981201"/>
          </a:xfrm>
          <a:prstGeom prst="rect">
            <a:avLst/>
          </a:prstGeom>
          <a:noFill/>
          <a:ln>
            <a:noFill/>
          </a:ln>
        </p:spPr>
        <p:txBody>
          <a:bodyPr anchorCtr="0" anchor="t" bIns="0" lIns="0" spcFirstLastPara="1" rIns="0" wrap="square" tIns="15225">
            <a:spAutoFit/>
          </a:bodyPr>
          <a:lstStyle/>
          <a:p>
            <a:pPr indent="0" lvl="0" marL="12700" marR="0" rtl="0" algn="l">
              <a:lnSpc>
                <a:spcPct val="100000"/>
              </a:lnSpc>
              <a:spcBef>
                <a:spcPts val="0"/>
              </a:spcBef>
              <a:spcAft>
                <a:spcPts val="0"/>
              </a:spcAft>
              <a:buNone/>
            </a:pPr>
            <a:r>
              <a:rPr i="1" lang="en-IN" sz="2400">
                <a:solidFill>
                  <a:schemeClr val="dk1"/>
                </a:solidFill>
                <a:latin typeface="Quattrocento Sans"/>
                <a:ea typeface="Quattrocento Sans"/>
                <a:cs typeface="Quattrocento Sans"/>
                <a:sym typeface="Quattrocento Sans"/>
              </a:rPr>
              <a:t>LOWER</a:t>
            </a:r>
            <a:endParaRPr i="1" sz="2400">
              <a:solidFill>
                <a:schemeClr val="dk1"/>
              </a:solidFill>
              <a:latin typeface="Quattrocento Sans"/>
              <a:ea typeface="Quattrocento Sans"/>
              <a:cs typeface="Quattrocento Sans"/>
              <a:sym typeface="Quattrocento Sans"/>
            </a:endParaRPr>
          </a:p>
          <a:p>
            <a:pPr indent="0" lvl="0" marL="0" marR="0" rtl="0" algn="l">
              <a:lnSpc>
                <a:spcPct val="100000"/>
              </a:lnSpc>
              <a:spcBef>
                <a:spcPts val="5"/>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5080" rtl="0" algn="l">
              <a:lnSpc>
                <a:spcPct val="101499"/>
              </a:lnSpc>
              <a:spcBef>
                <a:spcPts val="0"/>
              </a:spcBef>
              <a:spcAft>
                <a:spcPts val="0"/>
              </a:spcAft>
              <a:buNone/>
            </a:pPr>
            <a:r>
              <a:rPr i="1" lang="en-IN" sz="2400">
                <a:solidFill>
                  <a:schemeClr val="dk1"/>
                </a:solidFill>
                <a:latin typeface="Quattrocento Sans"/>
                <a:ea typeface="Quattrocento Sans"/>
                <a:cs typeface="Quattrocento Sans"/>
                <a:sym typeface="Quattrocento Sans"/>
              </a:rPr>
              <a:t>Converts	all characters in a  supplied text string to lower case</a:t>
            </a:r>
            <a:endParaRPr i="1" sz="2400">
              <a:solidFill>
                <a:schemeClr val="dk1"/>
              </a:solidFill>
              <a:latin typeface="Quattrocento Sans"/>
              <a:ea typeface="Quattrocento Sans"/>
              <a:cs typeface="Quattrocento Sans"/>
              <a:sym typeface="Quattrocento Sans"/>
            </a:endParaRPr>
          </a:p>
          <a:p>
            <a:pPr indent="0" lvl="0" marL="0" marR="0" rtl="0" algn="l">
              <a:lnSpc>
                <a:spcPct val="100000"/>
              </a:lnSpc>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0"/>
              </a:spcBef>
              <a:spcAft>
                <a:spcPts val="0"/>
              </a:spcAft>
              <a:buNone/>
            </a:pPr>
            <a:r>
              <a:rPr b="1" i="1" lang="en-IN" sz="2400" u="sng">
                <a:solidFill>
                  <a:schemeClr val="dk1"/>
                </a:solidFill>
                <a:latin typeface="Quattrocento Sans"/>
                <a:ea typeface="Quattrocento Sans"/>
                <a:cs typeface="Quattrocento Sans"/>
                <a:sym typeface="Quattrocento Sans"/>
              </a:rPr>
              <a:t>Argument/s:</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0"/>
              </a:spcBef>
              <a:spcAft>
                <a:spcPts val="0"/>
              </a:spcAft>
              <a:buNone/>
            </a:pPr>
            <a:r>
              <a:rPr i="1" lang="en-IN" sz="2400">
                <a:solidFill>
                  <a:schemeClr val="dk1"/>
                </a:solidFill>
                <a:latin typeface="Quattrocento Sans"/>
                <a:ea typeface="Quattrocento Sans"/>
                <a:cs typeface="Quattrocento Sans"/>
                <a:sym typeface="Quattrocento Sans"/>
              </a:rPr>
              <a:t>1.	Cell Reference or Text</a:t>
            </a:r>
            <a:endParaRPr i="1" sz="2400">
              <a:solidFill>
                <a:schemeClr val="dk1"/>
              </a:solidFill>
              <a:latin typeface="Quattrocento Sans"/>
              <a:ea typeface="Quattrocento Sans"/>
              <a:cs typeface="Quattrocento Sans"/>
              <a:sym typeface="Quattrocento Sans"/>
            </a:endParaRPr>
          </a:p>
        </p:txBody>
      </p:sp>
      <p:grpSp>
        <p:nvGrpSpPr>
          <p:cNvPr id="281" name="Google Shape;281;p12"/>
          <p:cNvGrpSpPr/>
          <p:nvPr/>
        </p:nvGrpSpPr>
        <p:grpSpPr>
          <a:xfrm>
            <a:off x="4626932" y="2003187"/>
            <a:ext cx="7306056" cy="3730752"/>
            <a:chOff x="3139439" y="2146300"/>
            <a:chExt cx="7306056" cy="3730752"/>
          </a:xfrm>
        </p:grpSpPr>
        <p:sp>
          <p:nvSpPr>
            <p:cNvPr id="282" name="Google Shape;282;p12"/>
            <p:cNvSpPr/>
            <p:nvPr/>
          </p:nvSpPr>
          <p:spPr>
            <a:xfrm>
              <a:off x="3139439" y="2146300"/>
              <a:ext cx="7306056" cy="3730752"/>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3" name="Google Shape;283;p12"/>
            <p:cNvSpPr/>
            <p:nvPr/>
          </p:nvSpPr>
          <p:spPr>
            <a:xfrm>
              <a:off x="3209543" y="2292604"/>
              <a:ext cx="993775" cy="189230"/>
            </a:xfrm>
            <a:custGeom>
              <a:rect b="b" l="l" r="r" t="t"/>
              <a:pathLst>
                <a:path extrusionOk="0" h="189230" w="993775">
                  <a:moveTo>
                    <a:pt x="993647" y="0"/>
                  </a:moveTo>
                  <a:lnTo>
                    <a:pt x="0" y="0"/>
                  </a:lnTo>
                  <a:lnTo>
                    <a:pt x="0" y="188975"/>
                  </a:lnTo>
                  <a:lnTo>
                    <a:pt x="993647" y="188975"/>
                  </a:lnTo>
                  <a:lnTo>
                    <a:pt x="993647"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4" name="Google Shape;284;p12"/>
            <p:cNvSpPr/>
            <p:nvPr/>
          </p:nvSpPr>
          <p:spPr>
            <a:xfrm>
              <a:off x="3423031" y="2819907"/>
              <a:ext cx="6480175" cy="1289685"/>
            </a:xfrm>
            <a:custGeom>
              <a:rect b="b" l="l" r="r" t="t"/>
              <a:pathLst>
                <a:path extrusionOk="0" h="1289685" w="6480175">
                  <a:moveTo>
                    <a:pt x="6480048" y="1039368"/>
                  </a:moveTo>
                  <a:lnTo>
                    <a:pt x="6446520" y="1039368"/>
                  </a:lnTo>
                  <a:lnTo>
                    <a:pt x="6446520" y="1072896"/>
                  </a:lnTo>
                  <a:lnTo>
                    <a:pt x="6446520" y="1255776"/>
                  </a:lnTo>
                  <a:lnTo>
                    <a:pt x="4529328" y="1255776"/>
                  </a:lnTo>
                  <a:lnTo>
                    <a:pt x="4529328" y="1072896"/>
                  </a:lnTo>
                  <a:lnTo>
                    <a:pt x="6446520" y="1072896"/>
                  </a:lnTo>
                  <a:lnTo>
                    <a:pt x="6446520" y="1039368"/>
                  </a:lnTo>
                  <a:lnTo>
                    <a:pt x="5504688" y="1039368"/>
                  </a:lnTo>
                  <a:lnTo>
                    <a:pt x="5504688" y="33528"/>
                  </a:lnTo>
                  <a:lnTo>
                    <a:pt x="5504688" y="18288"/>
                  </a:lnTo>
                  <a:lnTo>
                    <a:pt x="5504688" y="0"/>
                  </a:lnTo>
                  <a:lnTo>
                    <a:pt x="1197864" y="0"/>
                  </a:lnTo>
                  <a:lnTo>
                    <a:pt x="1197864" y="201168"/>
                  </a:lnTo>
                  <a:lnTo>
                    <a:pt x="0" y="201168"/>
                  </a:lnTo>
                  <a:lnTo>
                    <a:pt x="0" y="423672"/>
                  </a:lnTo>
                  <a:lnTo>
                    <a:pt x="2426208" y="423672"/>
                  </a:lnTo>
                  <a:lnTo>
                    <a:pt x="2426208" y="405384"/>
                  </a:lnTo>
                  <a:lnTo>
                    <a:pt x="2426208" y="390144"/>
                  </a:lnTo>
                  <a:lnTo>
                    <a:pt x="2426208" y="234696"/>
                  </a:lnTo>
                  <a:lnTo>
                    <a:pt x="2426208" y="216408"/>
                  </a:lnTo>
                  <a:lnTo>
                    <a:pt x="2426208" y="201168"/>
                  </a:lnTo>
                  <a:lnTo>
                    <a:pt x="2392680" y="201168"/>
                  </a:lnTo>
                  <a:lnTo>
                    <a:pt x="2392680" y="234696"/>
                  </a:lnTo>
                  <a:lnTo>
                    <a:pt x="2392680" y="390144"/>
                  </a:lnTo>
                  <a:lnTo>
                    <a:pt x="33528" y="390144"/>
                  </a:lnTo>
                  <a:lnTo>
                    <a:pt x="33528" y="234696"/>
                  </a:lnTo>
                  <a:lnTo>
                    <a:pt x="2392680" y="234696"/>
                  </a:lnTo>
                  <a:lnTo>
                    <a:pt x="2392680" y="201168"/>
                  </a:lnTo>
                  <a:lnTo>
                    <a:pt x="1231392" y="201168"/>
                  </a:lnTo>
                  <a:lnTo>
                    <a:pt x="1231392" y="33528"/>
                  </a:lnTo>
                  <a:lnTo>
                    <a:pt x="5471160" y="33528"/>
                  </a:lnTo>
                  <a:lnTo>
                    <a:pt x="5471160" y="1039368"/>
                  </a:lnTo>
                  <a:lnTo>
                    <a:pt x="4495800" y="1039368"/>
                  </a:lnTo>
                  <a:lnTo>
                    <a:pt x="4495800" y="1289304"/>
                  </a:lnTo>
                  <a:lnTo>
                    <a:pt x="6480048" y="1289304"/>
                  </a:lnTo>
                  <a:lnTo>
                    <a:pt x="6480048" y="1271016"/>
                  </a:lnTo>
                  <a:lnTo>
                    <a:pt x="6480048" y="1255776"/>
                  </a:lnTo>
                  <a:lnTo>
                    <a:pt x="6480048" y="1072896"/>
                  </a:lnTo>
                  <a:lnTo>
                    <a:pt x="6480048" y="1054608"/>
                  </a:lnTo>
                  <a:lnTo>
                    <a:pt x="6480048" y="1039368"/>
                  </a:lnTo>
                  <a:close/>
                </a:path>
              </a:pathLst>
            </a:custGeom>
            <a:solidFill>
              <a:srgbClr val="001F5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5" name="Google Shape;285;p12"/>
            <p:cNvSpPr/>
            <p:nvPr/>
          </p:nvSpPr>
          <p:spPr>
            <a:xfrm>
              <a:off x="7748016" y="4182364"/>
              <a:ext cx="2155190" cy="219710"/>
            </a:xfrm>
            <a:custGeom>
              <a:rect b="b" l="l" r="r" t="t"/>
              <a:pathLst>
                <a:path extrusionOk="0" h="219710" w="2155190">
                  <a:moveTo>
                    <a:pt x="2154935" y="0"/>
                  </a:moveTo>
                  <a:lnTo>
                    <a:pt x="0" y="0"/>
                  </a:lnTo>
                  <a:lnTo>
                    <a:pt x="0" y="219456"/>
                  </a:lnTo>
                  <a:lnTo>
                    <a:pt x="2154935" y="219456"/>
                  </a:lnTo>
                  <a:lnTo>
                    <a:pt x="2154935" y="201168"/>
                  </a:lnTo>
                  <a:lnTo>
                    <a:pt x="33527" y="201168"/>
                  </a:lnTo>
                  <a:lnTo>
                    <a:pt x="18287" y="185928"/>
                  </a:lnTo>
                  <a:lnTo>
                    <a:pt x="33527" y="185928"/>
                  </a:lnTo>
                  <a:lnTo>
                    <a:pt x="33527" y="33527"/>
                  </a:lnTo>
                  <a:lnTo>
                    <a:pt x="18287" y="33527"/>
                  </a:lnTo>
                  <a:lnTo>
                    <a:pt x="33527" y="15239"/>
                  </a:lnTo>
                  <a:lnTo>
                    <a:pt x="2154935" y="15239"/>
                  </a:lnTo>
                  <a:lnTo>
                    <a:pt x="2154935" y="0"/>
                  </a:lnTo>
                  <a:close/>
                </a:path>
                <a:path extrusionOk="0" h="219710" w="2155190">
                  <a:moveTo>
                    <a:pt x="33527" y="185928"/>
                  </a:moveTo>
                  <a:lnTo>
                    <a:pt x="18287" y="185928"/>
                  </a:lnTo>
                  <a:lnTo>
                    <a:pt x="33527" y="201168"/>
                  </a:lnTo>
                  <a:lnTo>
                    <a:pt x="33527" y="185928"/>
                  </a:lnTo>
                  <a:close/>
                </a:path>
                <a:path extrusionOk="0" h="219710" w="2155190">
                  <a:moveTo>
                    <a:pt x="2121407" y="185928"/>
                  </a:moveTo>
                  <a:lnTo>
                    <a:pt x="33527" y="185928"/>
                  </a:lnTo>
                  <a:lnTo>
                    <a:pt x="33527" y="201168"/>
                  </a:lnTo>
                  <a:lnTo>
                    <a:pt x="2121407" y="201168"/>
                  </a:lnTo>
                  <a:lnTo>
                    <a:pt x="2121407" y="185928"/>
                  </a:lnTo>
                  <a:close/>
                </a:path>
                <a:path extrusionOk="0" h="219710" w="2155190">
                  <a:moveTo>
                    <a:pt x="2121407" y="15239"/>
                  </a:moveTo>
                  <a:lnTo>
                    <a:pt x="2121407" y="201168"/>
                  </a:lnTo>
                  <a:lnTo>
                    <a:pt x="2136648" y="185928"/>
                  </a:lnTo>
                  <a:lnTo>
                    <a:pt x="2154935" y="185928"/>
                  </a:lnTo>
                  <a:lnTo>
                    <a:pt x="2154935" y="33527"/>
                  </a:lnTo>
                  <a:lnTo>
                    <a:pt x="2136648" y="33527"/>
                  </a:lnTo>
                  <a:lnTo>
                    <a:pt x="2121407" y="15239"/>
                  </a:lnTo>
                  <a:close/>
                </a:path>
                <a:path extrusionOk="0" h="219710" w="2155190">
                  <a:moveTo>
                    <a:pt x="2154935" y="185928"/>
                  </a:moveTo>
                  <a:lnTo>
                    <a:pt x="2136648" y="185928"/>
                  </a:lnTo>
                  <a:lnTo>
                    <a:pt x="2121407" y="201168"/>
                  </a:lnTo>
                  <a:lnTo>
                    <a:pt x="2154935" y="201168"/>
                  </a:lnTo>
                  <a:lnTo>
                    <a:pt x="2154935" y="185928"/>
                  </a:lnTo>
                  <a:close/>
                </a:path>
                <a:path extrusionOk="0" h="219710" w="2155190">
                  <a:moveTo>
                    <a:pt x="33527" y="15239"/>
                  </a:moveTo>
                  <a:lnTo>
                    <a:pt x="18287" y="33527"/>
                  </a:lnTo>
                  <a:lnTo>
                    <a:pt x="33527" y="33527"/>
                  </a:lnTo>
                  <a:lnTo>
                    <a:pt x="33527" y="15239"/>
                  </a:lnTo>
                  <a:close/>
                </a:path>
                <a:path extrusionOk="0" h="219710" w="2155190">
                  <a:moveTo>
                    <a:pt x="2121407" y="15239"/>
                  </a:moveTo>
                  <a:lnTo>
                    <a:pt x="33527" y="15239"/>
                  </a:lnTo>
                  <a:lnTo>
                    <a:pt x="33527" y="33527"/>
                  </a:lnTo>
                  <a:lnTo>
                    <a:pt x="2121407" y="33527"/>
                  </a:lnTo>
                  <a:lnTo>
                    <a:pt x="2121407" y="15239"/>
                  </a:lnTo>
                  <a:close/>
                </a:path>
                <a:path extrusionOk="0" h="219710" w="2155190">
                  <a:moveTo>
                    <a:pt x="2154935" y="15239"/>
                  </a:moveTo>
                  <a:lnTo>
                    <a:pt x="2121407" y="15239"/>
                  </a:lnTo>
                  <a:lnTo>
                    <a:pt x="2136648" y="33527"/>
                  </a:lnTo>
                  <a:lnTo>
                    <a:pt x="2154935" y="33527"/>
                  </a:lnTo>
                  <a:lnTo>
                    <a:pt x="2154935" y="15239"/>
                  </a:lnTo>
                  <a:close/>
                </a:path>
              </a:pathLst>
            </a:custGeom>
            <a:solidFill>
              <a:srgbClr val="00FF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1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91" name="Google Shape;291;p13"/>
          <p:cNvSpPr txBox="1"/>
          <p:nvPr>
            <p:ph type="title"/>
          </p:nvPr>
        </p:nvSpPr>
        <p:spPr>
          <a:xfrm flipH="1">
            <a:off x="460375" y="681038"/>
            <a:ext cx="379132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Functions</a:t>
            </a:r>
            <a:endParaRPr b="1" i="1" sz="4400">
              <a:latin typeface="Quattrocento Sans"/>
              <a:ea typeface="Quattrocento Sans"/>
              <a:cs typeface="Quattrocento Sans"/>
              <a:sym typeface="Quattrocento Sans"/>
            </a:endParaRPr>
          </a:p>
        </p:txBody>
      </p:sp>
      <p:sp>
        <p:nvSpPr>
          <p:cNvPr descr="Image result for vectors" id="292" name="Google Shape;292;p1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3" name="Google Shape;293;p13"/>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94" name="Google Shape;294;p13"/>
          <p:cNvSpPr txBox="1"/>
          <p:nvPr/>
        </p:nvSpPr>
        <p:spPr>
          <a:xfrm>
            <a:off x="838201" y="1785480"/>
            <a:ext cx="9763432" cy="830997"/>
          </a:xfrm>
          <a:prstGeom prst="rect">
            <a:avLst/>
          </a:prstGeom>
          <a:noFill/>
          <a:ln>
            <a:noFill/>
          </a:ln>
        </p:spPr>
        <p:txBody>
          <a:bodyPr anchorCtr="0" anchor="t" bIns="45700" lIns="91425" spcFirstLastPara="1" rIns="91425" wrap="square" tIns="45700">
            <a:spAutoFit/>
          </a:bodyPr>
          <a:lstStyle/>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
        <p:nvSpPr>
          <p:cNvPr id="295" name="Google Shape;295;p13"/>
          <p:cNvSpPr txBox="1"/>
          <p:nvPr/>
        </p:nvSpPr>
        <p:spPr>
          <a:xfrm>
            <a:off x="458121" y="1966596"/>
            <a:ext cx="3607626" cy="3727302"/>
          </a:xfrm>
          <a:prstGeom prst="rect">
            <a:avLst/>
          </a:prstGeom>
          <a:noFill/>
          <a:ln>
            <a:noFill/>
          </a:ln>
        </p:spPr>
        <p:txBody>
          <a:bodyPr anchorCtr="0" anchor="t" bIns="0" lIns="0" spcFirstLastPara="1" rIns="0" wrap="square" tIns="15225">
            <a:spAutoFit/>
          </a:bodyPr>
          <a:lstStyle/>
          <a:p>
            <a:pPr indent="0" lvl="0" marL="12700" marR="0" rtl="0" algn="l">
              <a:lnSpc>
                <a:spcPct val="100000"/>
              </a:lnSpc>
              <a:spcBef>
                <a:spcPts val="0"/>
              </a:spcBef>
              <a:spcAft>
                <a:spcPts val="0"/>
              </a:spcAft>
              <a:buNone/>
            </a:pPr>
            <a:r>
              <a:rPr i="1" lang="en-IN" sz="2400">
                <a:solidFill>
                  <a:schemeClr val="dk1"/>
                </a:solidFill>
                <a:latin typeface="Quattrocento Sans"/>
                <a:ea typeface="Quattrocento Sans"/>
                <a:cs typeface="Quattrocento Sans"/>
                <a:sym typeface="Quattrocento Sans"/>
              </a:rPr>
              <a:t>PROPER</a:t>
            </a:r>
            <a:endParaRPr i="1" sz="2400">
              <a:solidFill>
                <a:schemeClr val="dk1"/>
              </a:solidFill>
              <a:latin typeface="Quattrocento Sans"/>
              <a:ea typeface="Quattrocento Sans"/>
              <a:cs typeface="Quattrocento Sans"/>
              <a:sym typeface="Quattrocento Sans"/>
            </a:endParaRPr>
          </a:p>
          <a:p>
            <a:pPr indent="0" lvl="0" marL="0" marR="0" rtl="0" algn="l">
              <a:lnSpc>
                <a:spcPct val="100000"/>
              </a:lnSpc>
              <a:spcBef>
                <a:spcPts val="5"/>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5080" rtl="0" algn="just">
              <a:lnSpc>
                <a:spcPct val="101499"/>
              </a:lnSpc>
              <a:spcBef>
                <a:spcPts val="0"/>
              </a:spcBef>
              <a:spcAft>
                <a:spcPts val="0"/>
              </a:spcAft>
              <a:buNone/>
            </a:pPr>
            <a:r>
              <a:rPr i="1" lang="en-IN" sz="2400">
                <a:solidFill>
                  <a:schemeClr val="dk1"/>
                </a:solidFill>
                <a:latin typeface="Quattrocento Sans"/>
                <a:ea typeface="Quattrocento Sans"/>
                <a:cs typeface="Quattrocento Sans"/>
                <a:sym typeface="Quattrocento Sans"/>
              </a:rPr>
              <a:t>Converts all characters in a  supplied text string to proper case  (First letter of each word in the  string will convert to upper case)</a:t>
            </a:r>
            <a:endParaRPr i="1" sz="2400">
              <a:solidFill>
                <a:schemeClr val="dk1"/>
              </a:solidFill>
              <a:latin typeface="Quattrocento Sans"/>
              <a:ea typeface="Quattrocento Sans"/>
              <a:cs typeface="Quattrocento Sans"/>
              <a:sym typeface="Quattrocento Sans"/>
            </a:endParaRPr>
          </a:p>
          <a:p>
            <a:pPr indent="0" lvl="0" marL="0" marR="0" rtl="0" algn="l">
              <a:lnSpc>
                <a:spcPct val="100000"/>
              </a:lnSpc>
              <a:spcBef>
                <a:spcPts val="35"/>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0"/>
              </a:spcBef>
              <a:spcAft>
                <a:spcPts val="0"/>
              </a:spcAft>
              <a:buNone/>
            </a:pPr>
            <a:r>
              <a:rPr b="1" i="1" lang="en-IN" sz="2400" u="sng">
                <a:solidFill>
                  <a:schemeClr val="dk1"/>
                </a:solidFill>
                <a:latin typeface="Quattrocento Sans"/>
                <a:ea typeface="Quattrocento Sans"/>
                <a:cs typeface="Quattrocento Sans"/>
                <a:sym typeface="Quattrocento Sans"/>
              </a:rPr>
              <a:t>Argument/s:</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25"/>
              </a:spcBef>
              <a:spcAft>
                <a:spcPts val="0"/>
              </a:spcAft>
              <a:buNone/>
            </a:pPr>
            <a:r>
              <a:rPr i="1" lang="en-IN" sz="2400">
                <a:solidFill>
                  <a:schemeClr val="dk1"/>
                </a:solidFill>
                <a:latin typeface="Quattrocento Sans"/>
                <a:ea typeface="Quattrocento Sans"/>
                <a:cs typeface="Quattrocento Sans"/>
                <a:sym typeface="Quattrocento Sans"/>
              </a:rPr>
              <a:t>1.	Cell Reference or Text</a:t>
            </a:r>
            <a:endParaRPr i="1" sz="2400">
              <a:solidFill>
                <a:schemeClr val="dk1"/>
              </a:solidFill>
              <a:latin typeface="Quattrocento Sans"/>
              <a:ea typeface="Quattrocento Sans"/>
              <a:cs typeface="Quattrocento Sans"/>
              <a:sym typeface="Quattrocento Sans"/>
            </a:endParaRPr>
          </a:p>
        </p:txBody>
      </p:sp>
      <p:grpSp>
        <p:nvGrpSpPr>
          <p:cNvPr id="296" name="Google Shape;296;p13"/>
          <p:cNvGrpSpPr/>
          <p:nvPr/>
        </p:nvGrpSpPr>
        <p:grpSpPr>
          <a:xfrm>
            <a:off x="4561650" y="2054129"/>
            <a:ext cx="7354824" cy="3742944"/>
            <a:chOff x="3127248" y="2131060"/>
            <a:chExt cx="7354824" cy="3742944"/>
          </a:xfrm>
        </p:grpSpPr>
        <p:sp>
          <p:nvSpPr>
            <p:cNvPr id="297" name="Google Shape;297;p13"/>
            <p:cNvSpPr/>
            <p:nvPr/>
          </p:nvSpPr>
          <p:spPr>
            <a:xfrm>
              <a:off x="3127248" y="2131060"/>
              <a:ext cx="7354824" cy="3742944"/>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8" name="Google Shape;298;p13"/>
            <p:cNvSpPr/>
            <p:nvPr/>
          </p:nvSpPr>
          <p:spPr>
            <a:xfrm>
              <a:off x="3389376" y="2737611"/>
              <a:ext cx="6583680" cy="1304925"/>
            </a:xfrm>
            <a:custGeom>
              <a:rect b="b" l="l" r="r" t="t"/>
              <a:pathLst>
                <a:path extrusionOk="0" h="1304925" w="6583680">
                  <a:moveTo>
                    <a:pt x="6583680" y="1082040"/>
                  </a:moveTo>
                  <a:lnTo>
                    <a:pt x="6550152" y="1082040"/>
                  </a:lnTo>
                  <a:lnTo>
                    <a:pt x="6550152" y="1115568"/>
                  </a:lnTo>
                  <a:lnTo>
                    <a:pt x="6550152" y="1271016"/>
                  </a:lnTo>
                  <a:lnTo>
                    <a:pt x="4504944" y="1271016"/>
                  </a:lnTo>
                  <a:lnTo>
                    <a:pt x="4504944" y="1115568"/>
                  </a:lnTo>
                  <a:lnTo>
                    <a:pt x="6550152" y="1115568"/>
                  </a:lnTo>
                  <a:lnTo>
                    <a:pt x="6550152" y="1082040"/>
                  </a:lnTo>
                  <a:lnTo>
                    <a:pt x="5544312" y="1082040"/>
                  </a:lnTo>
                  <a:lnTo>
                    <a:pt x="5544312" y="33528"/>
                  </a:lnTo>
                  <a:lnTo>
                    <a:pt x="5544312" y="18288"/>
                  </a:lnTo>
                  <a:lnTo>
                    <a:pt x="5544312" y="0"/>
                  </a:lnTo>
                  <a:lnTo>
                    <a:pt x="1228344" y="0"/>
                  </a:lnTo>
                  <a:lnTo>
                    <a:pt x="1228344" y="201168"/>
                  </a:lnTo>
                  <a:lnTo>
                    <a:pt x="0" y="201168"/>
                  </a:lnTo>
                  <a:lnTo>
                    <a:pt x="0" y="435864"/>
                  </a:lnTo>
                  <a:lnTo>
                    <a:pt x="2493264" y="435864"/>
                  </a:lnTo>
                  <a:lnTo>
                    <a:pt x="2493264" y="420624"/>
                  </a:lnTo>
                  <a:lnTo>
                    <a:pt x="2493264" y="402336"/>
                  </a:lnTo>
                  <a:lnTo>
                    <a:pt x="2493264" y="234696"/>
                  </a:lnTo>
                  <a:lnTo>
                    <a:pt x="2493264" y="216408"/>
                  </a:lnTo>
                  <a:lnTo>
                    <a:pt x="2493264" y="201168"/>
                  </a:lnTo>
                  <a:lnTo>
                    <a:pt x="2459736" y="201168"/>
                  </a:lnTo>
                  <a:lnTo>
                    <a:pt x="2459736" y="234696"/>
                  </a:lnTo>
                  <a:lnTo>
                    <a:pt x="2459736" y="402336"/>
                  </a:lnTo>
                  <a:lnTo>
                    <a:pt x="33528" y="402336"/>
                  </a:lnTo>
                  <a:lnTo>
                    <a:pt x="33528" y="234696"/>
                  </a:lnTo>
                  <a:lnTo>
                    <a:pt x="2459736" y="234696"/>
                  </a:lnTo>
                  <a:lnTo>
                    <a:pt x="2459736" y="201168"/>
                  </a:lnTo>
                  <a:lnTo>
                    <a:pt x="1261872" y="201168"/>
                  </a:lnTo>
                  <a:lnTo>
                    <a:pt x="1261872" y="33528"/>
                  </a:lnTo>
                  <a:lnTo>
                    <a:pt x="5510784" y="33528"/>
                  </a:lnTo>
                  <a:lnTo>
                    <a:pt x="5510784" y="1082040"/>
                  </a:lnTo>
                  <a:lnTo>
                    <a:pt x="4471416" y="1082040"/>
                  </a:lnTo>
                  <a:lnTo>
                    <a:pt x="4471416" y="1304544"/>
                  </a:lnTo>
                  <a:lnTo>
                    <a:pt x="6583680" y="1304544"/>
                  </a:lnTo>
                  <a:lnTo>
                    <a:pt x="6583680" y="1286256"/>
                  </a:lnTo>
                  <a:lnTo>
                    <a:pt x="6583680" y="1271016"/>
                  </a:lnTo>
                  <a:lnTo>
                    <a:pt x="6583680" y="1115568"/>
                  </a:lnTo>
                  <a:lnTo>
                    <a:pt x="6583680" y="1100328"/>
                  </a:lnTo>
                  <a:lnTo>
                    <a:pt x="6583680" y="1082040"/>
                  </a:lnTo>
                  <a:close/>
                </a:path>
              </a:pathLst>
            </a:custGeom>
            <a:solidFill>
              <a:srgbClr val="001F5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9" name="Google Shape;299;p13"/>
            <p:cNvSpPr/>
            <p:nvPr/>
          </p:nvSpPr>
          <p:spPr>
            <a:xfrm>
              <a:off x="7726680" y="4130548"/>
              <a:ext cx="2188845" cy="219710"/>
            </a:xfrm>
            <a:custGeom>
              <a:rect b="b" l="l" r="r" t="t"/>
              <a:pathLst>
                <a:path extrusionOk="0" h="219710" w="2188845">
                  <a:moveTo>
                    <a:pt x="2188464" y="0"/>
                  </a:moveTo>
                  <a:lnTo>
                    <a:pt x="0" y="0"/>
                  </a:lnTo>
                  <a:lnTo>
                    <a:pt x="0" y="219456"/>
                  </a:lnTo>
                  <a:lnTo>
                    <a:pt x="2188464" y="219456"/>
                  </a:lnTo>
                  <a:lnTo>
                    <a:pt x="2188464" y="204215"/>
                  </a:lnTo>
                  <a:lnTo>
                    <a:pt x="33527" y="204215"/>
                  </a:lnTo>
                  <a:lnTo>
                    <a:pt x="15240" y="185927"/>
                  </a:lnTo>
                  <a:lnTo>
                    <a:pt x="33527" y="185927"/>
                  </a:lnTo>
                  <a:lnTo>
                    <a:pt x="33527" y="33527"/>
                  </a:lnTo>
                  <a:lnTo>
                    <a:pt x="15240" y="33527"/>
                  </a:lnTo>
                  <a:lnTo>
                    <a:pt x="33527" y="18287"/>
                  </a:lnTo>
                  <a:lnTo>
                    <a:pt x="2188464" y="18287"/>
                  </a:lnTo>
                  <a:lnTo>
                    <a:pt x="2188464" y="0"/>
                  </a:lnTo>
                  <a:close/>
                </a:path>
                <a:path extrusionOk="0" h="219710" w="2188845">
                  <a:moveTo>
                    <a:pt x="33527" y="185927"/>
                  </a:moveTo>
                  <a:lnTo>
                    <a:pt x="15240" y="185927"/>
                  </a:lnTo>
                  <a:lnTo>
                    <a:pt x="33527" y="204215"/>
                  </a:lnTo>
                  <a:lnTo>
                    <a:pt x="33527" y="185927"/>
                  </a:lnTo>
                  <a:close/>
                </a:path>
                <a:path extrusionOk="0" h="219710" w="2188845">
                  <a:moveTo>
                    <a:pt x="2154936" y="185927"/>
                  </a:moveTo>
                  <a:lnTo>
                    <a:pt x="33527" y="185927"/>
                  </a:lnTo>
                  <a:lnTo>
                    <a:pt x="33527" y="204215"/>
                  </a:lnTo>
                  <a:lnTo>
                    <a:pt x="2154936" y="204215"/>
                  </a:lnTo>
                  <a:lnTo>
                    <a:pt x="2154936" y="185927"/>
                  </a:lnTo>
                  <a:close/>
                </a:path>
                <a:path extrusionOk="0" h="219710" w="2188845">
                  <a:moveTo>
                    <a:pt x="2154936" y="18287"/>
                  </a:moveTo>
                  <a:lnTo>
                    <a:pt x="2154936" y="204215"/>
                  </a:lnTo>
                  <a:lnTo>
                    <a:pt x="2170176" y="185927"/>
                  </a:lnTo>
                  <a:lnTo>
                    <a:pt x="2188464" y="185927"/>
                  </a:lnTo>
                  <a:lnTo>
                    <a:pt x="2188464" y="33527"/>
                  </a:lnTo>
                  <a:lnTo>
                    <a:pt x="2170176" y="33527"/>
                  </a:lnTo>
                  <a:lnTo>
                    <a:pt x="2154936" y="18287"/>
                  </a:lnTo>
                  <a:close/>
                </a:path>
                <a:path extrusionOk="0" h="219710" w="2188845">
                  <a:moveTo>
                    <a:pt x="2188464" y="185927"/>
                  </a:moveTo>
                  <a:lnTo>
                    <a:pt x="2170176" y="185927"/>
                  </a:lnTo>
                  <a:lnTo>
                    <a:pt x="2154936" y="204215"/>
                  </a:lnTo>
                  <a:lnTo>
                    <a:pt x="2188464" y="204215"/>
                  </a:lnTo>
                  <a:lnTo>
                    <a:pt x="2188464" y="185927"/>
                  </a:lnTo>
                  <a:close/>
                </a:path>
                <a:path extrusionOk="0" h="219710" w="2188845">
                  <a:moveTo>
                    <a:pt x="33527" y="18287"/>
                  </a:moveTo>
                  <a:lnTo>
                    <a:pt x="15240" y="33527"/>
                  </a:lnTo>
                  <a:lnTo>
                    <a:pt x="33527" y="33527"/>
                  </a:lnTo>
                  <a:lnTo>
                    <a:pt x="33527" y="18287"/>
                  </a:lnTo>
                  <a:close/>
                </a:path>
                <a:path extrusionOk="0" h="219710" w="2188845">
                  <a:moveTo>
                    <a:pt x="2154936" y="18287"/>
                  </a:moveTo>
                  <a:lnTo>
                    <a:pt x="33527" y="18287"/>
                  </a:lnTo>
                  <a:lnTo>
                    <a:pt x="33527" y="33527"/>
                  </a:lnTo>
                  <a:lnTo>
                    <a:pt x="2154936" y="33527"/>
                  </a:lnTo>
                  <a:lnTo>
                    <a:pt x="2154936" y="18287"/>
                  </a:lnTo>
                  <a:close/>
                </a:path>
                <a:path extrusionOk="0" h="219710" w="2188845">
                  <a:moveTo>
                    <a:pt x="2188464" y="18287"/>
                  </a:moveTo>
                  <a:lnTo>
                    <a:pt x="2154936" y="18287"/>
                  </a:lnTo>
                  <a:lnTo>
                    <a:pt x="2170176" y="33527"/>
                  </a:lnTo>
                  <a:lnTo>
                    <a:pt x="2188464" y="33527"/>
                  </a:lnTo>
                  <a:lnTo>
                    <a:pt x="2188464" y="18287"/>
                  </a:lnTo>
                  <a:close/>
                </a:path>
              </a:pathLst>
            </a:custGeom>
            <a:solidFill>
              <a:srgbClr val="00FF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0" name="Google Shape;300;p13"/>
            <p:cNvSpPr/>
            <p:nvPr/>
          </p:nvSpPr>
          <p:spPr>
            <a:xfrm>
              <a:off x="3188208" y="2216404"/>
              <a:ext cx="993775" cy="189230"/>
            </a:xfrm>
            <a:custGeom>
              <a:rect b="b" l="l" r="r" t="t"/>
              <a:pathLst>
                <a:path extrusionOk="0" h="189230" w="993775">
                  <a:moveTo>
                    <a:pt x="993647" y="0"/>
                  </a:moveTo>
                  <a:lnTo>
                    <a:pt x="0" y="0"/>
                  </a:lnTo>
                  <a:lnTo>
                    <a:pt x="0" y="188975"/>
                  </a:lnTo>
                  <a:lnTo>
                    <a:pt x="993647" y="188975"/>
                  </a:lnTo>
                  <a:lnTo>
                    <a:pt x="993647"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1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06" name="Google Shape;306;p14"/>
          <p:cNvSpPr txBox="1"/>
          <p:nvPr>
            <p:ph type="title"/>
          </p:nvPr>
        </p:nvSpPr>
        <p:spPr>
          <a:xfrm flipH="1">
            <a:off x="460375" y="681038"/>
            <a:ext cx="379132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Functions</a:t>
            </a:r>
            <a:endParaRPr b="1" i="1" sz="4400">
              <a:latin typeface="Quattrocento Sans"/>
              <a:ea typeface="Quattrocento Sans"/>
              <a:cs typeface="Quattrocento Sans"/>
              <a:sym typeface="Quattrocento Sans"/>
            </a:endParaRPr>
          </a:p>
        </p:txBody>
      </p:sp>
      <p:sp>
        <p:nvSpPr>
          <p:cNvPr descr="Image result for vectors" id="307" name="Google Shape;307;p1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8" name="Google Shape;308;p14"/>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09" name="Google Shape;309;p14"/>
          <p:cNvSpPr txBox="1"/>
          <p:nvPr/>
        </p:nvSpPr>
        <p:spPr>
          <a:xfrm>
            <a:off x="838198" y="1698718"/>
            <a:ext cx="9763432" cy="830997"/>
          </a:xfrm>
          <a:prstGeom prst="rect">
            <a:avLst/>
          </a:prstGeom>
          <a:noFill/>
          <a:ln>
            <a:noFill/>
          </a:ln>
        </p:spPr>
        <p:txBody>
          <a:bodyPr anchorCtr="0" anchor="t" bIns="45700" lIns="91425" spcFirstLastPara="1" rIns="91425" wrap="square" tIns="45700">
            <a:spAutoFit/>
          </a:bodyPr>
          <a:lstStyle/>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
        <p:nvSpPr>
          <p:cNvPr id="310" name="Google Shape;310;p14"/>
          <p:cNvSpPr txBox="1"/>
          <p:nvPr/>
        </p:nvSpPr>
        <p:spPr>
          <a:xfrm>
            <a:off x="460375" y="2140061"/>
            <a:ext cx="4006228" cy="2981201"/>
          </a:xfrm>
          <a:prstGeom prst="rect">
            <a:avLst/>
          </a:prstGeom>
          <a:noFill/>
          <a:ln>
            <a:noFill/>
          </a:ln>
        </p:spPr>
        <p:txBody>
          <a:bodyPr anchorCtr="0" anchor="t" bIns="0" lIns="0" spcFirstLastPara="1" rIns="0" wrap="square" tIns="15225">
            <a:spAutoFit/>
          </a:bodyPr>
          <a:lstStyle/>
          <a:p>
            <a:pPr indent="0" lvl="0" marL="12700" marR="0" rtl="0" algn="l">
              <a:lnSpc>
                <a:spcPct val="100000"/>
              </a:lnSpc>
              <a:spcBef>
                <a:spcPts val="0"/>
              </a:spcBef>
              <a:spcAft>
                <a:spcPts val="0"/>
              </a:spcAft>
              <a:buNone/>
            </a:pPr>
            <a:r>
              <a:rPr i="1" lang="en-IN" sz="2400">
                <a:solidFill>
                  <a:schemeClr val="dk1"/>
                </a:solidFill>
                <a:latin typeface="Quattrocento Sans"/>
                <a:ea typeface="Quattrocento Sans"/>
                <a:cs typeface="Quattrocento Sans"/>
                <a:sym typeface="Quattrocento Sans"/>
              </a:rPr>
              <a:t>UPPER</a:t>
            </a:r>
            <a:endParaRPr i="1" sz="2400">
              <a:solidFill>
                <a:schemeClr val="dk1"/>
              </a:solidFill>
              <a:latin typeface="Quattrocento Sans"/>
              <a:ea typeface="Quattrocento Sans"/>
              <a:cs typeface="Quattrocento Sans"/>
              <a:sym typeface="Quattrocento Sans"/>
            </a:endParaRPr>
          </a:p>
          <a:p>
            <a:pPr indent="0" lvl="0" marL="0" marR="0" rtl="0" algn="l">
              <a:lnSpc>
                <a:spcPct val="100000"/>
              </a:lnSpc>
              <a:spcBef>
                <a:spcPts val="5"/>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5080" rtl="0" algn="l">
              <a:lnSpc>
                <a:spcPct val="101499"/>
              </a:lnSpc>
              <a:spcBef>
                <a:spcPts val="0"/>
              </a:spcBef>
              <a:spcAft>
                <a:spcPts val="0"/>
              </a:spcAft>
              <a:buNone/>
            </a:pPr>
            <a:r>
              <a:rPr i="1" lang="en-IN" sz="2400">
                <a:solidFill>
                  <a:schemeClr val="dk1"/>
                </a:solidFill>
                <a:latin typeface="Quattrocento Sans"/>
                <a:ea typeface="Quattrocento Sans"/>
                <a:cs typeface="Quattrocento Sans"/>
                <a:sym typeface="Quattrocento Sans"/>
              </a:rPr>
              <a:t>Converts	all characters in a  supplied text string to upper case</a:t>
            </a:r>
            <a:endParaRPr i="1" sz="2400">
              <a:solidFill>
                <a:schemeClr val="dk1"/>
              </a:solidFill>
              <a:latin typeface="Quattrocento Sans"/>
              <a:ea typeface="Quattrocento Sans"/>
              <a:cs typeface="Quattrocento Sans"/>
              <a:sym typeface="Quattrocento Sans"/>
            </a:endParaRPr>
          </a:p>
          <a:p>
            <a:pPr indent="0" lvl="0" marL="0" marR="0" rtl="0" algn="l">
              <a:lnSpc>
                <a:spcPct val="100000"/>
              </a:lnSpc>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0"/>
              </a:spcBef>
              <a:spcAft>
                <a:spcPts val="0"/>
              </a:spcAft>
              <a:buNone/>
            </a:pPr>
            <a:r>
              <a:rPr b="1" i="1" lang="en-IN" sz="2400" u="sng">
                <a:solidFill>
                  <a:schemeClr val="dk1"/>
                </a:solidFill>
                <a:latin typeface="Quattrocento Sans"/>
                <a:ea typeface="Quattrocento Sans"/>
                <a:cs typeface="Quattrocento Sans"/>
                <a:sym typeface="Quattrocento Sans"/>
              </a:rPr>
              <a:t>Argument/s:</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0"/>
              </a:spcBef>
              <a:spcAft>
                <a:spcPts val="0"/>
              </a:spcAft>
              <a:buNone/>
            </a:pPr>
            <a:r>
              <a:rPr i="1" lang="en-IN" sz="2400">
                <a:solidFill>
                  <a:schemeClr val="dk1"/>
                </a:solidFill>
                <a:latin typeface="Quattrocento Sans"/>
                <a:ea typeface="Quattrocento Sans"/>
                <a:cs typeface="Quattrocento Sans"/>
                <a:sym typeface="Quattrocento Sans"/>
              </a:rPr>
              <a:t>1.	Cell Reference or Text</a:t>
            </a:r>
            <a:endParaRPr i="1" sz="2400">
              <a:solidFill>
                <a:schemeClr val="dk1"/>
              </a:solidFill>
              <a:latin typeface="Quattrocento Sans"/>
              <a:ea typeface="Quattrocento Sans"/>
              <a:cs typeface="Quattrocento Sans"/>
              <a:sym typeface="Quattrocento Sans"/>
            </a:endParaRPr>
          </a:p>
        </p:txBody>
      </p:sp>
      <p:grpSp>
        <p:nvGrpSpPr>
          <p:cNvPr id="311" name="Google Shape;311;p14"/>
          <p:cNvGrpSpPr/>
          <p:nvPr/>
        </p:nvGrpSpPr>
        <p:grpSpPr>
          <a:xfrm>
            <a:off x="4865000" y="2011299"/>
            <a:ext cx="6998208" cy="3831336"/>
            <a:chOff x="3139439" y="2131060"/>
            <a:chExt cx="6998208" cy="3831336"/>
          </a:xfrm>
        </p:grpSpPr>
        <p:sp>
          <p:nvSpPr>
            <p:cNvPr id="312" name="Google Shape;312;p14"/>
            <p:cNvSpPr/>
            <p:nvPr/>
          </p:nvSpPr>
          <p:spPr>
            <a:xfrm>
              <a:off x="3139439" y="2131060"/>
              <a:ext cx="6998208" cy="3831336"/>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3" name="Google Shape;313;p14"/>
            <p:cNvSpPr/>
            <p:nvPr/>
          </p:nvSpPr>
          <p:spPr>
            <a:xfrm>
              <a:off x="3221735" y="2274316"/>
              <a:ext cx="1030605" cy="189230"/>
            </a:xfrm>
            <a:custGeom>
              <a:rect b="b" l="l" r="r" t="t"/>
              <a:pathLst>
                <a:path extrusionOk="0" h="189230" w="1030604">
                  <a:moveTo>
                    <a:pt x="1030224" y="0"/>
                  </a:moveTo>
                  <a:lnTo>
                    <a:pt x="0" y="0"/>
                  </a:lnTo>
                  <a:lnTo>
                    <a:pt x="0" y="188975"/>
                  </a:lnTo>
                  <a:lnTo>
                    <a:pt x="1030224" y="188975"/>
                  </a:lnTo>
                  <a:lnTo>
                    <a:pt x="1030224"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4" name="Google Shape;314;p14"/>
            <p:cNvSpPr/>
            <p:nvPr/>
          </p:nvSpPr>
          <p:spPr>
            <a:xfrm>
              <a:off x="3432048" y="2844291"/>
              <a:ext cx="6041390" cy="1320165"/>
            </a:xfrm>
            <a:custGeom>
              <a:rect b="b" l="l" r="r" t="t"/>
              <a:pathLst>
                <a:path extrusionOk="0" h="1320164" w="6041390">
                  <a:moveTo>
                    <a:pt x="6041136" y="1121664"/>
                  </a:moveTo>
                  <a:lnTo>
                    <a:pt x="6007608" y="1121664"/>
                  </a:lnTo>
                  <a:lnTo>
                    <a:pt x="6007608" y="1155192"/>
                  </a:lnTo>
                  <a:lnTo>
                    <a:pt x="6007608" y="1286256"/>
                  </a:lnTo>
                  <a:lnTo>
                    <a:pt x="4002024" y="1286256"/>
                  </a:lnTo>
                  <a:lnTo>
                    <a:pt x="4002024" y="1155192"/>
                  </a:lnTo>
                  <a:lnTo>
                    <a:pt x="6007608" y="1155192"/>
                  </a:lnTo>
                  <a:lnTo>
                    <a:pt x="6007608" y="1121664"/>
                  </a:lnTo>
                  <a:lnTo>
                    <a:pt x="5023104" y="1121664"/>
                  </a:lnTo>
                  <a:lnTo>
                    <a:pt x="5023104" y="33528"/>
                  </a:lnTo>
                  <a:lnTo>
                    <a:pt x="5023104" y="18288"/>
                  </a:lnTo>
                  <a:lnTo>
                    <a:pt x="5023104" y="0"/>
                  </a:lnTo>
                  <a:lnTo>
                    <a:pt x="1231392" y="0"/>
                  </a:lnTo>
                  <a:lnTo>
                    <a:pt x="1231392" y="201168"/>
                  </a:lnTo>
                  <a:lnTo>
                    <a:pt x="0" y="201168"/>
                  </a:lnTo>
                  <a:lnTo>
                    <a:pt x="0" y="435864"/>
                  </a:lnTo>
                  <a:lnTo>
                    <a:pt x="2496312" y="435864"/>
                  </a:lnTo>
                  <a:lnTo>
                    <a:pt x="2496312" y="417576"/>
                  </a:lnTo>
                  <a:lnTo>
                    <a:pt x="2496312" y="402336"/>
                  </a:lnTo>
                  <a:lnTo>
                    <a:pt x="2496312" y="234696"/>
                  </a:lnTo>
                  <a:lnTo>
                    <a:pt x="2496312" y="216408"/>
                  </a:lnTo>
                  <a:lnTo>
                    <a:pt x="2496312" y="201168"/>
                  </a:lnTo>
                  <a:lnTo>
                    <a:pt x="2462784" y="201168"/>
                  </a:lnTo>
                  <a:lnTo>
                    <a:pt x="2462784" y="234696"/>
                  </a:lnTo>
                  <a:lnTo>
                    <a:pt x="2462784" y="402336"/>
                  </a:lnTo>
                  <a:lnTo>
                    <a:pt x="33528" y="402336"/>
                  </a:lnTo>
                  <a:lnTo>
                    <a:pt x="33528" y="234696"/>
                  </a:lnTo>
                  <a:lnTo>
                    <a:pt x="2462784" y="234696"/>
                  </a:lnTo>
                  <a:lnTo>
                    <a:pt x="2462784" y="201168"/>
                  </a:lnTo>
                  <a:lnTo>
                    <a:pt x="1264920" y="201168"/>
                  </a:lnTo>
                  <a:lnTo>
                    <a:pt x="1264920" y="33528"/>
                  </a:lnTo>
                  <a:lnTo>
                    <a:pt x="4989576" y="33528"/>
                  </a:lnTo>
                  <a:lnTo>
                    <a:pt x="4989576" y="1121664"/>
                  </a:lnTo>
                  <a:lnTo>
                    <a:pt x="3968496" y="1121664"/>
                  </a:lnTo>
                  <a:lnTo>
                    <a:pt x="3968496" y="1319784"/>
                  </a:lnTo>
                  <a:lnTo>
                    <a:pt x="6041136" y="1319784"/>
                  </a:lnTo>
                  <a:lnTo>
                    <a:pt x="6041136" y="1304544"/>
                  </a:lnTo>
                  <a:lnTo>
                    <a:pt x="6041136" y="1286256"/>
                  </a:lnTo>
                  <a:lnTo>
                    <a:pt x="6041136" y="1155192"/>
                  </a:lnTo>
                  <a:lnTo>
                    <a:pt x="6041136" y="1136904"/>
                  </a:lnTo>
                  <a:lnTo>
                    <a:pt x="6041136" y="1121664"/>
                  </a:lnTo>
                  <a:close/>
                </a:path>
              </a:pathLst>
            </a:custGeom>
            <a:solidFill>
              <a:srgbClr val="001F5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5" name="Google Shape;315;p14"/>
            <p:cNvSpPr/>
            <p:nvPr/>
          </p:nvSpPr>
          <p:spPr>
            <a:xfrm>
              <a:off x="7400543" y="4273804"/>
              <a:ext cx="2386965" cy="241300"/>
            </a:xfrm>
            <a:custGeom>
              <a:rect b="b" l="l" r="r" t="t"/>
              <a:pathLst>
                <a:path extrusionOk="0" h="241300" w="2386965">
                  <a:moveTo>
                    <a:pt x="2386583" y="0"/>
                  </a:moveTo>
                  <a:lnTo>
                    <a:pt x="0" y="0"/>
                  </a:lnTo>
                  <a:lnTo>
                    <a:pt x="0" y="240792"/>
                  </a:lnTo>
                  <a:lnTo>
                    <a:pt x="2386583" y="240792"/>
                  </a:lnTo>
                  <a:lnTo>
                    <a:pt x="2386583" y="225552"/>
                  </a:lnTo>
                  <a:lnTo>
                    <a:pt x="33527" y="225552"/>
                  </a:lnTo>
                  <a:lnTo>
                    <a:pt x="18287" y="207264"/>
                  </a:lnTo>
                  <a:lnTo>
                    <a:pt x="33527" y="207264"/>
                  </a:lnTo>
                  <a:lnTo>
                    <a:pt x="33527" y="33528"/>
                  </a:lnTo>
                  <a:lnTo>
                    <a:pt x="18287" y="33528"/>
                  </a:lnTo>
                  <a:lnTo>
                    <a:pt x="33527" y="18287"/>
                  </a:lnTo>
                  <a:lnTo>
                    <a:pt x="2386583" y="18287"/>
                  </a:lnTo>
                  <a:lnTo>
                    <a:pt x="2386583" y="0"/>
                  </a:lnTo>
                  <a:close/>
                </a:path>
                <a:path extrusionOk="0" h="241300" w="2386965">
                  <a:moveTo>
                    <a:pt x="33527" y="207264"/>
                  </a:moveTo>
                  <a:lnTo>
                    <a:pt x="18287" y="207264"/>
                  </a:lnTo>
                  <a:lnTo>
                    <a:pt x="33527" y="225552"/>
                  </a:lnTo>
                  <a:lnTo>
                    <a:pt x="33527" y="207264"/>
                  </a:lnTo>
                  <a:close/>
                </a:path>
                <a:path extrusionOk="0" h="241300" w="2386965">
                  <a:moveTo>
                    <a:pt x="2353055" y="207264"/>
                  </a:moveTo>
                  <a:lnTo>
                    <a:pt x="33527" y="207264"/>
                  </a:lnTo>
                  <a:lnTo>
                    <a:pt x="33527" y="225552"/>
                  </a:lnTo>
                  <a:lnTo>
                    <a:pt x="2353055" y="225552"/>
                  </a:lnTo>
                  <a:lnTo>
                    <a:pt x="2353055" y="207264"/>
                  </a:lnTo>
                  <a:close/>
                </a:path>
                <a:path extrusionOk="0" h="241300" w="2386965">
                  <a:moveTo>
                    <a:pt x="2353055" y="18287"/>
                  </a:moveTo>
                  <a:lnTo>
                    <a:pt x="2353055" y="225552"/>
                  </a:lnTo>
                  <a:lnTo>
                    <a:pt x="2371344" y="207264"/>
                  </a:lnTo>
                  <a:lnTo>
                    <a:pt x="2386583" y="207264"/>
                  </a:lnTo>
                  <a:lnTo>
                    <a:pt x="2386583" y="33528"/>
                  </a:lnTo>
                  <a:lnTo>
                    <a:pt x="2371344" y="33528"/>
                  </a:lnTo>
                  <a:lnTo>
                    <a:pt x="2353055" y="18287"/>
                  </a:lnTo>
                  <a:close/>
                </a:path>
                <a:path extrusionOk="0" h="241300" w="2386965">
                  <a:moveTo>
                    <a:pt x="2386583" y="207264"/>
                  </a:moveTo>
                  <a:lnTo>
                    <a:pt x="2371344" y="207264"/>
                  </a:lnTo>
                  <a:lnTo>
                    <a:pt x="2353055" y="225552"/>
                  </a:lnTo>
                  <a:lnTo>
                    <a:pt x="2386583" y="225552"/>
                  </a:lnTo>
                  <a:lnTo>
                    <a:pt x="2386583" y="207264"/>
                  </a:lnTo>
                  <a:close/>
                </a:path>
                <a:path extrusionOk="0" h="241300" w="2386965">
                  <a:moveTo>
                    <a:pt x="33527" y="18287"/>
                  </a:moveTo>
                  <a:lnTo>
                    <a:pt x="18287" y="33528"/>
                  </a:lnTo>
                  <a:lnTo>
                    <a:pt x="33527" y="33528"/>
                  </a:lnTo>
                  <a:lnTo>
                    <a:pt x="33527" y="18287"/>
                  </a:lnTo>
                  <a:close/>
                </a:path>
                <a:path extrusionOk="0" h="241300" w="2386965">
                  <a:moveTo>
                    <a:pt x="2353055" y="18287"/>
                  </a:moveTo>
                  <a:lnTo>
                    <a:pt x="33527" y="18287"/>
                  </a:lnTo>
                  <a:lnTo>
                    <a:pt x="33527" y="33528"/>
                  </a:lnTo>
                  <a:lnTo>
                    <a:pt x="2353055" y="33528"/>
                  </a:lnTo>
                  <a:lnTo>
                    <a:pt x="2353055" y="18287"/>
                  </a:lnTo>
                  <a:close/>
                </a:path>
                <a:path extrusionOk="0" h="241300" w="2386965">
                  <a:moveTo>
                    <a:pt x="2386583" y="18287"/>
                  </a:moveTo>
                  <a:lnTo>
                    <a:pt x="2353055" y="18287"/>
                  </a:lnTo>
                  <a:lnTo>
                    <a:pt x="2371344" y="33528"/>
                  </a:lnTo>
                  <a:lnTo>
                    <a:pt x="2386583" y="33528"/>
                  </a:lnTo>
                  <a:lnTo>
                    <a:pt x="2386583" y="18287"/>
                  </a:lnTo>
                  <a:close/>
                </a:path>
              </a:pathLst>
            </a:custGeom>
            <a:solidFill>
              <a:srgbClr val="00FF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1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21" name="Google Shape;321;p15"/>
          <p:cNvSpPr txBox="1"/>
          <p:nvPr>
            <p:ph type="title"/>
          </p:nvPr>
        </p:nvSpPr>
        <p:spPr>
          <a:xfrm flipH="1">
            <a:off x="460375" y="681038"/>
            <a:ext cx="379132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Functions</a:t>
            </a:r>
            <a:endParaRPr b="1" i="1" sz="4400">
              <a:latin typeface="Quattrocento Sans"/>
              <a:ea typeface="Quattrocento Sans"/>
              <a:cs typeface="Quattrocento Sans"/>
              <a:sym typeface="Quattrocento Sans"/>
            </a:endParaRPr>
          </a:p>
        </p:txBody>
      </p:sp>
      <p:sp>
        <p:nvSpPr>
          <p:cNvPr descr="Image result for vectors" id="322" name="Google Shape;322;p1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3" name="Google Shape;323;p15"/>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24" name="Google Shape;324;p15"/>
          <p:cNvSpPr txBox="1"/>
          <p:nvPr/>
        </p:nvSpPr>
        <p:spPr>
          <a:xfrm>
            <a:off x="838198" y="1698718"/>
            <a:ext cx="9763432" cy="830997"/>
          </a:xfrm>
          <a:prstGeom prst="rect">
            <a:avLst/>
          </a:prstGeom>
          <a:noFill/>
          <a:ln>
            <a:noFill/>
          </a:ln>
        </p:spPr>
        <p:txBody>
          <a:bodyPr anchorCtr="0" anchor="t" bIns="45700" lIns="91425" spcFirstLastPara="1" rIns="91425" wrap="square" tIns="45700">
            <a:spAutoFit/>
          </a:bodyPr>
          <a:lstStyle/>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
        <p:nvSpPr>
          <p:cNvPr id="325" name="Google Shape;325;p15"/>
          <p:cNvSpPr txBox="1"/>
          <p:nvPr/>
        </p:nvSpPr>
        <p:spPr>
          <a:xfrm>
            <a:off x="514155" y="2049568"/>
            <a:ext cx="4470800" cy="3350533"/>
          </a:xfrm>
          <a:prstGeom prst="rect">
            <a:avLst/>
          </a:prstGeom>
          <a:noFill/>
          <a:ln>
            <a:noFill/>
          </a:ln>
        </p:spPr>
        <p:txBody>
          <a:bodyPr anchorCtr="0" anchor="t" bIns="0" lIns="0" spcFirstLastPara="1" rIns="0" wrap="square" tIns="15225">
            <a:spAutoFit/>
          </a:bodyPr>
          <a:lstStyle/>
          <a:p>
            <a:pPr indent="0" lvl="0" marL="12700" marR="0" rtl="0" algn="l">
              <a:lnSpc>
                <a:spcPct val="100000"/>
              </a:lnSpc>
              <a:spcBef>
                <a:spcPts val="0"/>
              </a:spcBef>
              <a:spcAft>
                <a:spcPts val="0"/>
              </a:spcAft>
              <a:buNone/>
            </a:pPr>
            <a:r>
              <a:rPr i="1" lang="en-IN" sz="2400">
                <a:solidFill>
                  <a:schemeClr val="dk1"/>
                </a:solidFill>
                <a:latin typeface="Quattrocento Sans"/>
                <a:ea typeface="Quattrocento Sans"/>
                <a:cs typeface="Quattrocento Sans"/>
                <a:sym typeface="Quattrocento Sans"/>
              </a:rPr>
              <a:t>TEXT</a:t>
            </a:r>
            <a:endParaRPr/>
          </a:p>
          <a:p>
            <a:pPr indent="0" lvl="0" marL="0" marR="0" rtl="0" algn="l">
              <a:lnSpc>
                <a:spcPct val="100000"/>
              </a:lnSpc>
              <a:spcBef>
                <a:spcPts val="5"/>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5080" rtl="0" algn="l">
              <a:lnSpc>
                <a:spcPct val="101499"/>
              </a:lnSpc>
              <a:spcBef>
                <a:spcPts val="0"/>
              </a:spcBef>
              <a:spcAft>
                <a:spcPts val="0"/>
              </a:spcAft>
              <a:buNone/>
            </a:pPr>
            <a:r>
              <a:rPr i="1" lang="en-IN" sz="2400">
                <a:solidFill>
                  <a:schemeClr val="dk1"/>
                </a:solidFill>
                <a:latin typeface="Quattrocento Sans"/>
                <a:ea typeface="Quattrocento Sans"/>
                <a:cs typeface="Quattrocento Sans"/>
                <a:sym typeface="Quattrocento Sans"/>
              </a:rPr>
              <a:t>Converts a supplied value into text,  using a user-specified format</a:t>
            </a:r>
            <a:endParaRPr i="1" sz="2400">
              <a:solidFill>
                <a:schemeClr val="dk1"/>
              </a:solidFill>
              <a:latin typeface="Quattrocento Sans"/>
              <a:ea typeface="Quattrocento Sans"/>
              <a:cs typeface="Quattrocento Sans"/>
              <a:sym typeface="Quattrocento Sans"/>
            </a:endParaRPr>
          </a:p>
          <a:p>
            <a:pPr indent="0" lvl="0" marL="0" marR="0" rtl="0" algn="l">
              <a:lnSpc>
                <a:spcPct val="100000"/>
              </a:lnSpc>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0"/>
              </a:spcBef>
              <a:spcAft>
                <a:spcPts val="0"/>
              </a:spcAft>
              <a:buNone/>
            </a:pPr>
            <a:r>
              <a:rPr b="1" i="1" lang="en-IN" sz="2400" u="sng">
                <a:solidFill>
                  <a:schemeClr val="dk1"/>
                </a:solidFill>
                <a:latin typeface="Quattrocento Sans"/>
                <a:ea typeface="Quattrocento Sans"/>
                <a:cs typeface="Quattrocento Sans"/>
                <a:sym typeface="Quattrocento Sans"/>
              </a:rPr>
              <a:t>Argument/s:</a:t>
            </a:r>
            <a:endParaRPr i="1" sz="24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0"/>
              </a:spcBef>
              <a:spcAft>
                <a:spcPts val="0"/>
              </a:spcAft>
              <a:buClr>
                <a:schemeClr val="dk1"/>
              </a:buClr>
              <a:buSzPts val="2400"/>
              <a:buFont typeface="Quattrocento Sans"/>
              <a:buAutoNum type="arabicPeriod"/>
            </a:pPr>
            <a:r>
              <a:rPr i="1" lang="en-IN" sz="2400">
                <a:solidFill>
                  <a:schemeClr val="dk1"/>
                </a:solidFill>
                <a:latin typeface="Quattrocento Sans"/>
                <a:ea typeface="Quattrocento Sans"/>
                <a:cs typeface="Quattrocento Sans"/>
                <a:sym typeface="Quattrocento Sans"/>
              </a:rPr>
              <a:t>Value or Number</a:t>
            </a:r>
            <a:endParaRPr i="1" sz="24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5"/>
              </a:spcBef>
              <a:spcAft>
                <a:spcPts val="0"/>
              </a:spcAft>
              <a:buClr>
                <a:schemeClr val="dk1"/>
              </a:buClr>
              <a:buSzPts val="2400"/>
              <a:buFont typeface="Quattrocento Sans"/>
              <a:buAutoNum type="arabicPeriod"/>
            </a:pPr>
            <a:r>
              <a:rPr i="1" lang="en-IN" sz="2400">
                <a:solidFill>
                  <a:schemeClr val="dk1"/>
                </a:solidFill>
                <a:latin typeface="Quattrocento Sans"/>
                <a:ea typeface="Quattrocento Sans"/>
                <a:cs typeface="Quattrocento Sans"/>
                <a:sym typeface="Quattrocento Sans"/>
              </a:rPr>
              <a:t>Desired format</a:t>
            </a:r>
            <a:endParaRPr i="1" sz="2400">
              <a:solidFill>
                <a:schemeClr val="dk1"/>
              </a:solidFill>
              <a:latin typeface="Quattrocento Sans"/>
              <a:ea typeface="Quattrocento Sans"/>
              <a:cs typeface="Quattrocento Sans"/>
              <a:sym typeface="Quattrocento Sans"/>
            </a:endParaRPr>
          </a:p>
        </p:txBody>
      </p:sp>
      <p:grpSp>
        <p:nvGrpSpPr>
          <p:cNvPr id="326" name="Google Shape;326;p15"/>
          <p:cNvGrpSpPr/>
          <p:nvPr/>
        </p:nvGrpSpPr>
        <p:grpSpPr>
          <a:xfrm>
            <a:off x="5546971" y="1994168"/>
            <a:ext cx="6224016" cy="3834384"/>
            <a:chOff x="3151632" y="2131060"/>
            <a:chExt cx="6224016" cy="3834384"/>
          </a:xfrm>
        </p:grpSpPr>
        <p:sp>
          <p:nvSpPr>
            <p:cNvPr id="327" name="Google Shape;327;p15"/>
            <p:cNvSpPr/>
            <p:nvPr/>
          </p:nvSpPr>
          <p:spPr>
            <a:xfrm>
              <a:off x="3151632" y="2131060"/>
              <a:ext cx="6224016" cy="3834384"/>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8" name="Google Shape;328;p15"/>
            <p:cNvSpPr/>
            <p:nvPr/>
          </p:nvSpPr>
          <p:spPr>
            <a:xfrm>
              <a:off x="3221736" y="2274317"/>
              <a:ext cx="820419" cy="116205"/>
            </a:xfrm>
            <a:custGeom>
              <a:rect b="b" l="l" r="r" t="t"/>
              <a:pathLst>
                <a:path extrusionOk="0" h="116205" w="820420">
                  <a:moveTo>
                    <a:pt x="819912" y="0"/>
                  </a:moveTo>
                  <a:lnTo>
                    <a:pt x="0" y="0"/>
                  </a:lnTo>
                  <a:lnTo>
                    <a:pt x="0" y="115822"/>
                  </a:lnTo>
                  <a:lnTo>
                    <a:pt x="819912" y="115822"/>
                  </a:lnTo>
                  <a:lnTo>
                    <a:pt x="819912"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1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34" name="Google Shape;334;p16"/>
          <p:cNvSpPr txBox="1"/>
          <p:nvPr>
            <p:ph type="title"/>
          </p:nvPr>
        </p:nvSpPr>
        <p:spPr>
          <a:xfrm flipH="1">
            <a:off x="460375" y="681038"/>
            <a:ext cx="379132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Functions</a:t>
            </a:r>
            <a:endParaRPr b="1" i="1" sz="4400">
              <a:latin typeface="Quattrocento Sans"/>
              <a:ea typeface="Quattrocento Sans"/>
              <a:cs typeface="Quattrocento Sans"/>
              <a:sym typeface="Quattrocento Sans"/>
            </a:endParaRPr>
          </a:p>
        </p:txBody>
      </p:sp>
      <p:sp>
        <p:nvSpPr>
          <p:cNvPr descr="Image result for vectors" id="335" name="Google Shape;335;p1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6" name="Google Shape;336;p16"/>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37" name="Google Shape;337;p16"/>
          <p:cNvSpPr txBox="1"/>
          <p:nvPr/>
        </p:nvSpPr>
        <p:spPr>
          <a:xfrm>
            <a:off x="838198" y="1698718"/>
            <a:ext cx="9763432" cy="830997"/>
          </a:xfrm>
          <a:prstGeom prst="rect">
            <a:avLst/>
          </a:prstGeom>
          <a:noFill/>
          <a:ln>
            <a:noFill/>
          </a:ln>
        </p:spPr>
        <p:txBody>
          <a:bodyPr anchorCtr="0" anchor="t" bIns="45700" lIns="91425" spcFirstLastPara="1" rIns="91425" wrap="square" tIns="45700">
            <a:spAutoFit/>
          </a:bodyPr>
          <a:lstStyle/>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grpSp>
        <p:nvGrpSpPr>
          <p:cNvPr id="338" name="Google Shape;338;p16"/>
          <p:cNvGrpSpPr/>
          <p:nvPr/>
        </p:nvGrpSpPr>
        <p:grpSpPr>
          <a:xfrm>
            <a:off x="4614277" y="2114216"/>
            <a:ext cx="7327392" cy="3755136"/>
            <a:chOff x="3139439" y="2131060"/>
            <a:chExt cx="7327392" cy="3755136"/>
          </a:xfrm>
        </p:grpSpPr>
        <p:sp>
          <p:nvSpPr>
            <p:cNvPr id="339" name="Google Shape;339;p16"/>
            <p:cNvSpPr/>
            <p:nvPr/>
          </p:nvSpPr>
          <p:spPr>
            <a:xfrm>
              <a:off x="3139439" y="2131060"/>
              <a:ext cx="7327392" cy="3755136"/>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40" name="Google Shape;340;p16"/>
            <p:cNvSpPr/>
            <p:nvPr/>
          </p:nvSpPr>
          <p:spPr>
            <a:xfrm>
              <a:off x="3221735" y="2274316"/>
              <a:ext cx="975360" cy="201295"/>
            </a:xfrm>
            <a:custGeom>
              <a:rect b="b" l="l" r="r" t="t"/>
              <a:pathLst>
                <a:path extrusionOk="0" h="201294" w="975360">
                  <a:moveTo>
                    <a:pt x="975360" y="0"/>
                  </a:moveTo>
                  <a:lnTo>
                    <a:pt x="0" y="0"/>
                  </a:lnTo>
                  <a:lnTo>
                    <a:pt x="0" y="201167"/>
                  </a:lnTo>
                  <a:lnTo>
                    <a:pt x="975360" y="201167"/>
                  </a:lnTo>
                  <a:lnTo>
                    <a:pt x="975360"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41" name="Google Shape;341;p16"/>
          <p:cNvSpPr txBox="1"/>
          <p:nvPr/>
        </p:nvSpPr>
        <p:spPr>
          <a:xfrm>
            <a:off x="460375" y="2191803"/>
            <a:ext cx="3546269" cy="296747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IN" sz="2400">
                <a:solidFill>
                  <a:schemeClr val="dk1"/>
                </a:solidFill>
                <a:latin typeface="Quattrocento Sans"/>
                <a:ea typeface="Quattrocento Sans"/>
                <a:cs typeface="Quattrocento Sans"/>
                <a:sym typeface="Quattrocento Sans"/>
              </a:rPr>
              <a:t>VALUE</a:t>
            </a:r>
            <a:endParaRPr/>
          </a:p>
          <a:p>
            <a:pPr indent="0" lvl="0" marL="0" marR="0" rtl="0" algn="l">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i="1" lang="en-IN" sz="2400">
                <a:solidFill>
                  <a:schemeClr val="dk1"/>
                </a:solidFill>
                <a:latin typeface="Quattrocento Sans"/>
                <a:ea typeface="Quattrocento Sans"/>
                <a:cs typeface="Quattrocento Sans"/>
                <a:sym typeface="Quattrocento Sans"/>
              </a:rPr>
              <a:t>Convert a text string into numerical value</a:t>
            </a:r>
            <a:endParaRPr/>
          </a:p>
          <a:p>
            <a:pPr indent="0" lvl="0" marL="0" marR="0" rtl="0" algn="l">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120"/>
              </a:spcBef>
              <a:spcAft>
                <a:spcPts val="0"/>
              </a:spcAft>
              <a:buNone/>
            </a:pPr>
            <a:r>
              <a:rPr b="1" i="1" lang="en-IN" sz="2400" u="sng">
                <a:solidFill>
                  <a:schemeClr val="dk1"/>
                </a:solidFill>
                <a:latin typeface="Quattrocento Sans"/>
                <a:ea typeface="Quattrocento Sans"/>
                <a:cs typeface="Quattrocento Sans"/>
                <a:sym typeface="Quattrocento Sans"/>
              </a:rPr>
              <a:t>Argument/s:</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0"/>
              </a:spcBef>
              <a:spcAft>
                <a:spcPts val="0"/>
              </a:spcAft>
              <a:buNone/>
            </a:pPr>
            <a:r>
              <a:rPr i="1" lang="en-IN" sz="2400">
                <a:solidFill>
                  <a:schemeClr val="dk1"/>
                </a:solidFill>
                <a:latin typeface="Quattrocento Sans"/>
                <a:ea typeface="Quattrocento Sans"/>
                <a:cs typeface="Quattrocento Sans"/>
                <a:sym typeface="Quattrocento Sans"/>
              </a:rPr>
              <a:t>1.	Value or Number</a:t>
            </a:r>
            <a:endParaRPr i="1" sz="24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1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47" name="Google Shape;347;p17"/>
          <p:cNvSpPr txBox="1"/>
          <p:nvPr>
            <p:ph type="title"/>
          </p:nvPr>
        </p:nvSpPr>
        <p:spPr>
          <a:xfrm flipH="1">
            <a:off x="129253" y="681038"/>
            <a:ext cx="379132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Functions</a:t>
            </a:r>
            <a:endParaRPr b="1" i="1" sz="4400">
              <a:latin typeface="Quattrocento Sans"/>
              <a:ea typeface="Quattrocento Sans"/>
              <a:cs typeface="Quattrocento Sans"/>
              <a:sym typeface="Quattrocento Sans"/>
            </a:endParaRPr>
          </a:p>
        </p:txBody>
      </p:sp>
      <p:sp>
        <p:nvSpPr>
          <p:cNvPr descr="Image result for vectors" id="348" name="Google Shape;348;p1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49" name="Google Shape;349;p1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50" name="Google Shape;350;p17"/>
          <p:cNvSpPr txBox="1"/>
          <p:nvPr/>
        </p:nvSpPr>
        <p:spPr>
          <a:xfrm>
            <a:off x="838198" y="1698718"/>
            <a:ext cx="9763432" cy="830997"/>
          </a:xfrm>
          <a:prstGeom prst="rect">
            <a:avLst/>
          </a:prstGeom>
          <a:noFill/>
          <a:ln>
            <a:noFill/>
          </a:ln>
        </p:spPr>
        <p:txBody>
          <a:bodyPr anchorCtr="0" anchor="t" bIns="45700" lIns="91425" spcFirstLastPara="1" rIns="91425" wrap="square" tIns="45700">
            <a:spAutoFit/>
          </a:bodyPr>
          <a:lstStyle/>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
        <p:nvSpPr>
          <p:cNvPr id="351" name="Google Shape;351;p17"/>
          <p:cNvSpPr txBox="1"/>
          <p:nvPr/>
        </p:nvSpPr>
        <p:spPr>
          <a:xfrm>
            <a:off x="197397" y="1880187"/>
            <a:ext cx="4878882" cy="5197192"/>
          </a:xfrm>
          <a:prstGeom prst="rect">
            <a:avLst/>
          </a:prstGeom>
          <a:noFill/>
          <a:ln>
            <a:noFill/>
          </a:ln>
        </p:spPr>
        <p:txBody>
          <a:bodyPr anchorCtr="0" anchor="t" bIns="0" lIns="0" spcFirstLastPara="1" rIns="0" wrap="square" tIns="15225">
            <a:spAutoFit/>
          </a:bodyPr>
          <a:lstStyle/>
          <a:p>
            <a:pPr indent="0" lvl="0" marL="12700" marR="0" rtl="0" algn="l">
              <a:lnSpc>
                <a:spcPct val="100000"/>
              </a:lnSpc>
              <a:spcBef>
                <a:spcPts val="0"/>
              </a:spcBef>
              <a:spcAft>
                <a:spcPts val="0"/>
              </a:spcAft>
              <a:buNone/>
            </a:pPr>
            <a:r>
              <a:rPr i="1" lang="en-IN" sz="2400">
                <a:solidFill>
                  <a:schemeClr val="dk1"/>
                </a:solidFill>
                <a:latin typeface="Quattrocento Sans"/>
                <a:ea typeface="Quattrocento Sans"/>
                <a:cs typeface="Quattrocento Sans"/>
                <a:sym typeface="Quattrocento Sans"/>
              </a:rPr>
              <a:t>MID</a:t>
            </a:r>
            <a:endParaRPr/>
          </a:p>
          <a:p>
            <a:pPr indent="0" lvl="0" marL="0" marR="0" rtl="0" algn="l">
              <a:lnSpc>
                <a:spcPct val="100000"/>
              </a:lnSpc>
              <a:spcBef>
                <a:spcPts val="5"/>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5080" rtl="0" algn="just">
              <a:lnSpc>
                <a:spcPct val="101499"/>
              </a:lnSpc>
              <a:spcBef>
                <a:spcPts val="0"/>
              </a:spcBef>
              <a:spcAft>
                <a:spcPts val="0"/>
              </a:spcAft>
              <a:buNone/>
            </a:pPr>
            <a:r>
              <a:rPr i="1" lang="en-IN" sz="2400">
                <a:solidFill>
                  <a:schemeClr val="dk1"/>
                </a:solidFill>
                <a:latin typeface="Quattrocento Sans"/>
                <a:ea typeface="Quattrocento Sans"/>
                <a:cs typeface="Quattrocento Sans"/>
                <a:sym typeface="Quattrocento Sans"/>
              </a:rPr>
              <a:t>Returns a specified number of  characters from the middle of a  supplied text string</a:t>
            </a:r>
            <a:endParaRPr/>
          </a:p>
          <a:p>
            <a:pPr indent="0" lvl="0" marL="0" marR="0" rtl="0" algn="l">
              <a:lnSpc>
                <a:spcPct val="100000"/>
              </a:lnSpc>
              <a:spcBef>
                <a:spcPts val="35"/>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0"/>
              </a:spcBef>
              <a:spcAft>
                <a:spcPts val="0"/>
              </a:spcAft>
              <a:buNone/>
            </a:pPr>
            <a:r>
              <a:rPr b="1" i="1" lang="en-IN" sz="2400" u="sng">
                <a:solidFill>
                  <a:schemeClr val="dk1"/>
                </a:solidFill>
                <a:latin typeface="Quattrocento Sans"/>
                <a:ea typeface="Quattrocento Sans"/>
                <a:cs typeface="Quattrocento Sans"/>
                <a:sym typeface="Quattrocento Sans"/>
              </a:rPr>
              <a:t>Argument/s:</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25"/>
              </a:spcBef>
              <a:spcAft>
                <a:spcPts val="0"/>
              </a:spcAft>
              <a:buNone/>
            </a:pPr>
            <a:r>
              <a:rPr i="1" lang="en-IN" sz="2400">
                <a:solidFill>
                  <a:schemeClr val="dk1"/>
                </a:solidFill>
                <a:latin typeface="Quattrocento Sans"/>
                <a:ea typeface="Quattrocento Sans"/>
                <a:cs typeface="Quattrocento Sans"/>
                <a:sym typeface="Quattrocento Sans"/>
              </a:rPr>
              <a:t>1.	Cell Reference or Text</a:t>
            </a:r>
            <a:endParaRPr i="1" sz="24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i="1" lang="en-IN" sz="2400">
                <a:solidFill>
                  <a:schemeClr val="dk1"/>
                </a:solidFill>
                <a:latin typeface="Quattrocento Sans"/>
                <a:ea typeface="Quattrocento Sans"/>
                <a:cs typeface="Quattrocento Sans"/>
                <a:sym typeface="Quattrocento Sans"/>
              </a:rPr>
              <a:t>2. Number, Cell, Reference or Formula</a:t>
            </a:r>
            <a:endParaRPr/>
          </a:p>
          <a:p>
            <a:pPr indent="0" lvl="0" marL="0" marR="0" rtl="0" algn="l">
              <a:spcBef>
                <a:spcPts val="0"/>
              </a:spcBef>
              <a:spcAft>
                <a:spcPts val="0"/>
              </a:spcAft>
              <a:buNone/>
            </a:pPr>
            <a:r>
              <a:rPr i="1" lang="en-IN" sz="2400">
                <a:solidFill>
                  <a:schemeClr val="dk1"/>
                </a:solidFill>
                <a:latin typeface="Quattrocento Sans"/>
                <a:ea typeface="Quattrocento Sans"/>
                <a:cs typeface="Quattrocento Sans"/>
                <a:sym typeface="Quattrocento Sans"/>
              </a:rPr>
              <a:t>3. Number, Cell, Reference or Formula</a:t>
            </a:r>
            <a:endParaRPr/>
          </a:p>
          <a:p>
            <a:pPr indent="0" lvl="0" marL="0" marR="0" rtl="0" algn="l">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25"/>
              </a:spcBef>
              <a:spcAft>
                <a:spcPts val="0"/>
              </a:spcAft>
              <a:buNone/>
            </a:pPr>
            <a:r>
              <a:t/>
            </a:r>
            <a:endParaRPr i="1" sz="2400">
              <a:solidFill>
                <a:schemeClr val="dk1"/>
              </a:solidFill>
              <a:latin typeface="Quattrocento Sans"/>
              <a:ea typeface="Quattrocento Sans"/>
              <a:cs typeface="Quattrocento Sans"/>
              <a:sym typeface="Quattrocento Sans"/>
            </a:endParaRPr>
          </a:p>
        </p:txBody>
      </p:sp>
      <p:sp>
        <p:nvSpPr>
          <p:cNvPr id="352" name="Google Shape;352;p17"/>
          <p:cNvSpPr/>
          <p:nvPr/>
        </p:nvSpPr>
        <p:spPr>
          <a:xfrm>
            <a:off x="5608024" y="2097024"/>
            <a:ext cx="6245352" cy="3819144"/>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1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58" name="Google Shape;358;p18"/>
          <p:cNvSpPr txBox="1"/>
          <p:nvPr>
            <p:ph type="title"/>
          </p:nvPr>
        </p:nvSpPr>
        <p:spPr>
          <a:xfrm flipH="1">
            <a:off x="460375" y="681038"/>
            <a:ext cx="379132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Functions</a:t>
            </a:r>
            <a:endParaRPr b="1" i="1" sz="4400">
              <a:latin typeface="Quattrocento Sans"/>
              <a:ea typeface="Quattrocento Sans"/>
              <a:cs typeface="Quattrocento Sans"/>
              <a:sym typeface="Quattrocento Sans"/>
            </a:endParaRPr>
          </a:p>
        </p:txBody>
      </p:sp>
      <p:sp>
        <p:nvSpPr>
          <p:cNvPr descr="Image result for vectors" id="359" name="Google Shape;359;p1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0" name="Google Shape;360;p18"/>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61" name="Google Shape;361;p18"/>
          <p:cNvSpPr txBox="1"/>
          <p:nvPr/>
        </p:nvSpPr>
        <p:spPr>
          <a:xfrm>
            <a:off x="838198" y="1698718"/>
            <a:ext cx="9763432" cy="830997"/>
          </a:xfrm>
          <a:prstGeom prst="rect">
            <a:avLst/>
          </a:prstGeom>
          <a:noFill/>
          <a:ln>
            <a:noFill/>
          </a:ln>
        </p:spPr>
        <p:txBody>
          <a:bodyPr anchorCtr="0" anchor="t" bIns="45700" lIns="91425" spcFirstLastPara="1" rIns="91425" wrap="square" tIns="45700">
            <a:spAutoFit/>
          </a:bodyPr>
          <a:lstStyle/>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grpSp>
        <p:nvGrpSpPr>
          <p:cNvPr id="362" name="Google Shape;362;p18"/>
          <p:cNvGrpSpPr/>
          <p:nvPr/>
        </p:nvGrpSpPr>
        <p:grpSpPr>
          <a:xfrm>
            <a:off x="5486400" y="1983576"/>
            <a:ext cx="6437224" cy="3819144"/>
            <a:chOff x="3136392" y="2131060"/>
            <a:chExt cx="5858256" cy="3819144"/>
          </a:xfrm>
        </p:grpSpPr>
        <p:sp>
          <p:nvSpPr>
            <p:cNvPr id="363" name="Google Shape;363;p18"/>
            <p:cNvSpPr/>
            <p:nvPr/>
          </p:nvSpPr>
          <p:spPr>
            <a:xfrm>
              <a:off x="3136392" y="2131060"/>
              <a:ext cx="5858256" cy="3819144"/>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4" name="Google Shape;364;p18"/>
            <p:cNvSpPr/>
            <p:nvPr/>
          </p:nvSpPr>
          <p:spPr>
            <a:xfrm>
              <a:off x="3200400" y="2234692"/>
              <a:ext cx="883919" cy="173990"/>
            </a:xfrm>
            <a:custGeom>
              <a:rect b="b" l="l" r="r" t="t"/>
              <a:pathLst>
                <a:path extrusionOk="0" h="173989" w="883920">
                  <a:moveTo>
                    <a:pt x="883920" y="0"/>
                  </a:moveTo>
                  <a:lnTo>
                    <a:pt x="0" y="0"/>
                  </a:lnTo>
                  <a:lnTo>
                    <a:pt x="0" y="173736"/>
                  </a:lnTo>
                  <a:lnTo>
                    <a:pt x="883920" y="173736"/>
                  </a:lnTo>
                  <a:lnTo>
                    <a:pt x="883920"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65" name="Google Shape;365;p18"/>
          <p:cNvSpPr txBox="1"/>
          <p:nvPr/>
        </p:nvSpPr>
        <p:spPr>
          <a:xfrm>
            <a:off x="460375" y="1983576"/>
            <a:ext cx="4878541" cy="379309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IN" sz="2400">
                <a:solidFill>
                  <a:schemeClr val="dk1"/>
                </a:solidFill>
                <a:latin typeface="Quattrocento Sans"/>
                <a:ea typeface="Quattrocento Sans"/>
                <a:cs typeface="Quattrocento Sans"/>
                <a:sym typeface="Quattrocento Sans"/>
              </a:rPr>
              <a:t>RIGHT</a:t>
            </a:r>
            <a:endParaRPr/>
          </a:p>
          <a:p>
            <a:pPr indent="0" lvl="0" marL="0" marR="0" rtl="0" algn="l">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i="1" lang="en-IN" sz="2400">
                <a:solidFill>
                  <a:schemeClr val="dk1"/>
                </a:solidFill>
                <a:latin typeface="Quattrocento Sans"/>
                <a:ea typeface="Quattrocento Sans"/>
                <a:cs typeface="Quattrocento Sans"/>
                <a:sym typeface="Quattrocento Sans"/>
              </a:rPr>
              <a:t>Returns a specific character from the end of supplied text string</a:t>
            </a:r>
            <a:endParaRPr/>
          </a:p>
          <a:p>
            <a:pPr indent="0" lvl="0" marL="0" marR="0" rtl="0" algn="l">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0"/>
              </a:spcBef>
              <a:spcAft>
                <a:spcPts val="0"/>
              </a:spcAft>
              <a:buNone/>
            </a:pPr>
            <a:r>
              <a:rPr b="1" i="1" lang="en-IN" sz="2400" u="sng">
                <a:solidFill>
                  <a:schemeClr val="dk1"/>
                </a:solidFill>
                <a:latin typeface="Quattrocento Sans"/>
                <a:ea typeface="Quattrocento Sans"/>
                <a:cs typeface="Quattrocento Sans"/>
                <a:sym typeface="Quattrocento Sans"/>
              </a:rPr>
              <a:t>Argument/s:</a:t>
            </a:r>
            <a:endParaRPr i="1" sz="24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5"/>
              </a:spcBef>
              <a:spcAft>
                <a:spcPts val="0"/>
              </a:spcAft>
              <a:buClr>
                <a:schemeClr val="dk1"/>
              </a:buClr>
              <a:buSzPts val="2400"/>
              <a:buFont typeface="Quattrocento Sans"/>
              <a:buAutoNum type="arabicPeriod"/>
            </a:pPr>
            <a:r>
              <a:rPr i="1" lang="en-IN" sz="2400">
                <a:solidFill>
                  <a:schemeClr val="dk1"/>
                </a:solidFill>
                <a:latin typeface="Quattrocento Sans"/>
                <a:ea typeface="Quattrocento Sans"/>
                <a:cs typeface="Quattrocento Sans"/>
                <a:sym typeface="Quattrocento Sans"/>
              </a:rPr>
              <a:t>Cell Reference or Text</a:t>
            </a:r>
            <a:endParaRPr i="1" sz="2400">
              <a:solidFill>
                <a:schemeClr val="dk1"/>
              </a:solidFill>
              <a:latin typeface="Quattrocento Sans"/>
              <a:ea typeface="Quattrocento Sans"/>
              <a:cs typeface="Quattrocento Sans"/>
              <a:sym typeface="Quattrocento Sans"/>
            </a:endParaRPr>
          </a:p>
          <a:p>
            <a:pPr indent="-302260" lvl="0" marL="314325" marR="5080" rtl="0" algn="l">
              <a:lnSpc>
                <a:spcPct val="101499"/>
              </a:lnSpc>
              <a:spcBef>
                <a:spcPts val="0"/>
              </a:spcBef>
              <a:spcAft>
                <a:spcPts val="0"/>
              </a:spcAft>
              <a:buClr>
                <a:schemeClr val="dk1"/>
              </a:buClr>
              <a:buSzPts val="2400"/>
              <a:buFont typeface="Quattrocento Sans"/>
              <a:buAutoNum type="arabicPeriod"/>
            </a:pPr>
            <a:r>
              <a:rPr i="1" lang="en-IN" sz="2400">
                <a:solidFill>
                  <a:schemeClr val="dk1"/>
                </a:solidFill>
                <a:latin typeface="Quattrocento Sans"/>
                <a:ea typeface="Quattrocento Sans"/>
                <a:cs typeface="Quattrocento Sans"/>
                <a:sym typeface="Quattrocento Sans"/>
              </a:rPr>
              <a:t>Number,	Cell	Reference	or  Formula</a:t>
            </a:r>
            <a:endParaRPr i="1" sz="24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
        <p:nvSpPr>
          <p:cNvPr id="370" name="Google Shape;370;p1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71" name="Google Shape;371;p19"/>
          <p:cNvSpPr txBox="1"/>
          <p:nvPr>
            <p:ph type="title"/>
          </p:nvPr>
        </p:nvSpPr>
        <p:spPr>
          <a:xfrm flipH="1">
            <a:off x="460375" y="681038"/>
            <a:ext cx="379132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Functions</a:t>
            </a:r>
            <a:endParaRPr b="1" i="1" sz="4400">
              <a:latin typeface="Quattrocento Sans"/>
              <a:ea typeface="Quattrocento Sans"/>
              <a:cs typeface="Quattrocento Sans"/>
              <a:sym typeface="Quattrocento Sans"/>
            </a:endParaRPr>
          </a:p>
        </p:txBody>
      </p:sp>
      <p:sp>
        <p:nvSpPr>
          <p:cNvPr descr="Image result for vectors" id="372" name="Google Shape;372;p1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3" name="Google Shape;373;p19"/>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74" name="Google Shape;374;p19"/>
          <p:cNvSpPr txBox="1"/>
          <p:nvPr/>
        </p:nvSpPr>
        <p:spPr>
          <a:xfrm>
            <a:off x="838198" y="1698718"/>
            <a:ext cx="9763432" cy="830997"/>
          </a:xfrm>
          <a:prstGeom prst="rect">
            <a:avLst/>
          </a:prstGeom>
          <a:noFill/>
          <a:ln>
            <a:noFill/>
          </a:ln>
        </p:spPr>
        <p:txBody>
          <a:bodyPr anchorCtr="0" anchor="t" bIns="45700" lIns="91425" spcFirstLastPara="1" rIns="91425" wrap="square" tIns="45700">
            <a:spAutoFit/>
          </a:bodyPr>
          <a:lstStyle/>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
        <p:nvSpPr>
          <p:cNvPr id="375" name="Google Shape;375;p19"/>
          <p:cNvSpPr txBox="1"/>
          <p:nvPr/>
        </p:nvSpPr>
        <p:spPr>
          <a:xfrm>
            <a:off x="595020" y="2114216"/>
            <a:ext cx="3522031" cy="3278013"/>
          </a:xfrm>
          <a:prstGeom prst="rect">
            <a:avLst/>
          </a:prstGeom>
          <a:noFill/>
          <a:ln>
            <a:noFill/>
          </a:ln>
        </p:spPr>
        <p:txBody>
          <a:bodyPr anchorCtr="0" anchor="t" bIns="0" lIns="0" spcFirstLastPara="1" rIns="0" wrap="square" tIns="15225">
            <a:spAutoFit/>
          </a:bodyPr>
          <a:lstStyle/>
          <a:p>
            <a:pPr indent="0" lvl="0" marL="12700" marR="0" rtl="0" algn="l">
              <a:lnSpc>
                <a:spcPct val="100000"/>
              </a:lnSpc>
              <a:spcBef>
                <a:spcPts val="0"/>
              </a:spcBef>
              <a:spcAft>
                <a:spcPts val="0"/>
              </a:spcAft>
              <a:buNone/>
            </a:pPr>
            <a:r>
              <a:rPr i="1" lang="en-IN" sz="2400">
                <a:solidFill>
                  <a:schemeClr val="dk1"/>
                </a:solidFill>
                <a:latin typeface="Quattrocento Sans"/>
                <a:ea typeface="Quattrocento Sans"/>
                <a:cs typeface="Quattrocento Sans"/>
                <a:sym typeface="Quattrocento Sans"/>
              </a:rPr>
              <a:t>LEN</a:t>
            </a:r>
            <a:endParaRPr i="1" sz="2400">
              <a:solidFill>
                <a:schemeClr val="dk1"/>
              </a:solidFill>
              <a:latin typeface="Quattrocento Sans"/>
              <a:ea typeface="Quattrocento Sans"/>
              <a:cs typeface="Quattrocento Sans"/>
              <a:sym typeface="Quattrocento Sans"/>
            </a:endParaRPr>
          </a:p>
          <a:p>
            <a:pPr indent="0" lvl="0" marL="0" marR="0" rtl="0" algn="l">
              <a:lnSpc>
                <a:spcPct val="100000"/>
              </a:lnSpc>
              <a:spcBef>
                <a:spcPts val="5"/>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6985" rtl="0" algn="l">
              <a:lnSpc>
                <a:spcPct val="101499"/>
              </a:lnSpc>
              <a:spcBef>
                <a:spcPts val="0"/>
              </a:spcBef>
              <a:spcAft>
                <a:spcPts val="0"/>
              </a:spcAft>
              <a:buNone/>
            </a:pPr>
            <a:r>
              <a:rPr i="1" lang="en-IN" sz="2400">
                <a:solidFill>
                  <a:schemeClr val="dk1"/>
                </a:solidFill>
                <a:latin typeface="Quattrocento Sans"/>
                <a:ea typeface="Quattrocento Sans"/>
                <a:cs typeface="Quattrocento Sans"/>
                <a:sym typeface="Quattrocento Sans"/>
              </a:rPr>
              <a:t>Returns the length of a supplied  text string</a:t>
            </a:r>
            <a:endParaRPr/>
          </a:p>
          <a:p>
            <a:pPr indent="0" lvl="0" marL="0" marR="0" rtl="0" algn="l">
              <a:lnSpc>
                <a:spcPct val="100000"/>
              </a:lnSpc>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0"/>
              </a:spcBef>
              <a:spcAft>
                <a:spcPts val="0"/>
              </a:spcAft>
              <a:buNone/>
            </a:pPr>
            <a:r>
              <a:rPr b="1" i="1" lang="en-IN" sz="2400" u="sng">
                <a:solidFill>
                  <a:schemeClr val="dk1"/>
                </a:solidFill>
                <a:latin typeface="Quattrocento Sans"/>
                <a:ea typeface="Quattrocento Sans"/>
                <a:cs typeface="Quattrocento Sans"/>
                <a:sym typeface="Quattrocento Sans"/>
              </a:rPr>
              <a:t>Argument/s:</a:t>
            </a:r>
            <a:endParaRPr i="1" sz="2400">
              <a:solidFill>
                <a:schemeClr val="dk1"/>
              </a:solidFill>
              <a:latin typeface="Quattrocento Sans"/>
              <a:ea typeface="Quattrocento Sans"/>
              <a:cs typeface="Quattrocento Sans"/>
              <a:sym typeface="Quattrocento Sans"/>
            </a:endParaRPr>
          </a:p>
          <a:p>
            <a:pPr indent="-302260" lvl="0" marL="314325" marR="5080" rtl="0" algn="l">
              <a:lnSpc>
                <a:spcPct val="150000"/>
              </a:lnSpc>
              <a:spcBef>
                <a:spcPts val="35"/>
              </a:spcBef>
              <a:spcAft>
                <a:spcPts val="0"/>
              </a:spcAft>
              <a:buNone/>
            </a:pPr>
            <a:r>
              <a:rPr i="1" lang="en-IN" sz="2400">
                <a:solidFill>
                  <a:schemeClr val="dk1"/>
                </a:solidFill>
                <a:latin typeface="Quattrocento Sans"/>
                <a:ea typeface="Quattrocento Sans"/>
                <a:cs typeface="Quattrocento Sans"/>
                <a:sym typeface="Quattrocento Sans"/>
              </a:rPr>
              <a:t>1.	Cell Reference or Text or  Formula</a:t>
            </a:r>
            <a:endParaRPr i="1" sz="2400">
              <a:solidFill>
                <a:schemeClr val="dk1"/>
              </a:solidFill>
              <a:latin typeface="Quattrocento Sans"/>
              <a:ea typeface="Quattrocento Sans"/>
              <a:cs typeface="Quattrocento Sans"/>
              <a:sym typeface="Quattrocento Sans"/>
            </a:endParaRPr>
          </a:p>
        </p:txBody>
      </p:sp>
      <p:grpSp>
        <p:nvGrpSpPr>
          <p:cNvPr id="376" name="Google Shape;376;p19"/>
          <p:cNvGrpSpPr/>
          <p:nvPr/>
        </p:nvGrpSpPr>
        <p:grpSpPr>
          <a:xfrm>
            <a:off x="4687953" y="2097024"/>
            <a:ext cx="7309104" cy="3605784"/>
            <a:chOff x="3127248" y="2131060"/>
            <a:chExt cx="7309104" cy="3605784"/>
          </a:xfrm>
        </p:grpSpPr>
        <p:sp>
          <p:nvSpPr>
            <p:cNvPr id="377" name="Google Shape;377;p19"/>
            <p:cNvSpPr/>
            <p:nvPr/>
          </p:nvSpPr>
          <p:spPr>
            <a:xfrm>
              <a:off x="3127248" y="2131060"/>
              <a:ext cx="7309104" cy="3605784"/>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8" name="Google Shape;378;p19"/>
            <p:cNvSpPr/>
            <p:nvPr/>
          </p:nvSpPr>
          <p:spPr>
            <a:xfrm>
              <a:off x="4102608" y="3591052"/>
              <a:ext cx="5236464" cy="301751"/>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18" name="Google Shape;118;p2"/>
          <p:cNvSpPr txBox="1"/>
          <p:nvPr>
            <p:ph type="title"/>
          </p:nvPr>
        </p:nvSpPr>
        <p:spPr>
          <a:xfrm flipH="1">
            <a:off x="646467" y="694863"/>
            <a:ext cx="5931313"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Working with Formulas </a:t>
            </a:r>
            <a:endParaRPr b="1" i="1" sz="4400">
              <a:latin typeface="Quattrocento Sans"/>
              <a:ea typeface="Quattrocento Sans"/>
              <a:cs typeface="Quattrocento Sans"/>
              <a:sym typeface="Quattrocento Sans"/>
            </a:endParaRPr>
          </a:p>
        </p:txBody>
      </p:sp>
      <p:sp>
        <p:nvSpPr>
          <p:cNvPr descr="Image result for vectors" id="119" name="Google Shape;119;p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 name="Google Shape;120;p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21" name="Google Shape;121;p2"/>
          <p:cNvSpPr txBox="1"/>
          <p:nvPr/>
        </p:nvSpPr>
        <p:spPr>
          <a:xfrm>
            <a:off x="1399354" y="3173101"/>
            <a:ext cx="9763432" cy="830997"/>
          </a:xfrm>
          <a:prstGeom prst="rect">
            <a:avLst/>
          </a:prstGeom>
          <a:noFill/>
          <a:ln>
            <a:noFill/>
          </a:ln>
        </p:spPr>
        <p:txBody>
          <a:bodyPr anchorCtr="0" anchor="t" bIns="45700" lIns="91425" spcFirstLastPara="1" rIns="91425" wrap="square" tIns="45700">
            <a:spAutoFit/>
          </a:bodyPr>
          <a:lstStyle/>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
        <p:nvSpPr>
          <p:cNvPr id="122" name="Google Shape;122;p2"/>
          <p:cNvSpPr/>
          <p:nvPr/>
        </p:nvSpPr>
        <p:spPr>
          <a:xfrm>
            <a:off x="4232952" y="2455017"/>
            <a:ext cx="7681348" cy="3513782"/>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23" name="Google Shape;123;p2"/>
          <p:cNvGrpSpPr/>
          <p:nvPr/>
        </p:nvGrpSpPr>
        <p:grpSpPr>
          <a:xfrm>
            <a:off x="1399354" y="4566733"/>
            <a:ext cx="8247889" cy="2157983"/>
            <a:chOff x="103631" y="3950715"/>
            <a:chExt cx="8247889" cy="2157983"/>
          </a:xfrm>
        </p:grpSpPr>
        <p:sp>
          <p:nvSpPr>
            <p:cNvPr id="124" name="Google Shape;124;p2"/>
            <p:cNvSpPr/>
            <p:nvPr/>
          </p:nvSpPr>
          <p:spPr>
            <a:xfrm>
              <a:off x="6617208" y="4764531"/>
              <a:ext cx="999744" cy="384048"/>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 name="Google Shape;125;p2"/>
            <p:cNvSpPr/>
            <p:nvPr/>
          </p:nvSpPr>
          <p:spPr>
            <a:xfrm>
              <a:off x="6583679" y="4731003"/>
              <a:ext cx="1066800" cy="451484"/>
            </a:xfrm>
            <a:custGeom>
              <a:rect b="b" l="l" r="r" t="t"/>
              <a:pathLst>
                <a:path extrusionOk="0" h="451485" w="1066800">
                  <a:moveTo>
                    <a:pt x="1060703" y="0"/>
                  </a:moveTo>
                  <a:lnTo>
                    <a:pt x="6096" y="0"/>
                  </a:lnTo>
                  <a:lnTo>
                    <a:pt x="0" y="9144"/>
                  </a:lnTo>
                  <a:lnTo>
                    <a:pt x="0" y="445008"/>
                  </a:lnTo>
                  <a:lnTo>
                    <a:pt x="6096" y="451104"/>
                  </a:lnTo>
                  <a:lnTo>
                    <a:pt x="1060703" y="451104"/>
                  </a:lnTo>
                  <a:lnTo>
                    <a:pt x="1066800" y="445008"/>
                  </a:lnTo>
                  <a:lnTo>
                    <a:pt x="1066800" y="435864"/>
                  </a:lnTo>
                  <a:lnTo>
                    <a:pt x="33527" y="435864"/>
                  </a:lnTo>
                  <a:lnTo>
                    <a:pt x="15240" y="417576"/>
                  </a:lnTo>
                  <a:lnTo>
                    <a:pt x="33527" y="417576"/>
                  </a:lnTo>
                  <a:lnTo>
                    <a:pt x="33527" y="33528"/>
                  </a:lnTo>
                  <a:lnTo>
                    <a:pt x="15240" y="33528"/>
                  </a:lnTo>
                  <a:lnTo>
                    <a:pt x="33527" y="18288"/>
                  </a:lnTo>
                  <a:lnTo>
                    <a:pt x="1066800" y="18288"/>
                  </a:lnTo>
                  <a:lnTo>
                    <a:pt x="1066800" y="9144"/>
                  </a:lnTo>
                  <a:lnTo>
                    <a:pt x="1060703" y="0"/>
                  </a:lnTo>
                  <a:close/>
                </a:path>
                <a:path extrusionOk="0" h="451485" w="1066800">
                  <a:moveTo>
                    <a:pt x="33527" y="417576"/>
                  </a:moveTo>
                  <a:lnTo>
                    <a:pt x="15240" y="417576"/>
                  </a:lnTo>
                  <a:lnTo>
                    <a:pt x="33527" y="435864"/>
                  </a:lnTo>
                  <a:lnTo>
                    <a:pt x="33527" y="417576"/>
                  </a:lnTo>
                  <a:close/>
                </a:path>
                <a:path extrusionOk="0" h="451485" w="1066800">
                  <a:moveTo>
                    <a:pt x="1033272" y="417576"/>
                  </a:moveTo>
                  <a:lnTo>
                    <a:pt x="33527" y="417576"/>
                  </a:lnTo>
                  <a:lnTo>
                    <a:pt x="33527" y="435864"/>
                  </a:lnTo>
                  <a:lnTo>
                    <a:pt x="1033272" y="435864"/>
                  </a:lnTo>
                  <a:lnTo>
                    <a:pt x="1033272" y="417576"/>
                  </a:lnTo>
                  <a:close/>
                </a:path>
                <a:path extrusionOk="0" h="451485" w="1066800">
                  <a:moveTo>
                    <a:pt x="1033272" y="18288"/>
                  </a:moveTo>
                  <a:lnTo>
                    <a:pt x="1033272" y="435864"/>
                  </a:lnTo>
                  <a:lnTo>
                    <a:pt x="1051560" y="417576"/>
                  </a:lnTo>
                  <a:lnTo>
                    <a:pt x="1066800" y="417576"/>
                  </a:lnTo>
                  <a:lnTo>
                    <a:pt x="1066800" y="33528"/>
                  </a:lnTo>
                  <a:lnTo>
                    <a:pt x="1051560" y="33528"/>
                  </a:lnTo>
                  <a:lnTo>
                    <a:pt x="1033272" y="18288"/>
                  </a:lnTo>
                  <a:close/>
                </a:path>
                <a:path extrusionOk="0" h="451485" w="1066800">
                  <a:moveTo>
                    <a:pt x="1066800" y="417576"/>
                  </a:moveTo>
                  <a:lnTo>
                    <a:pt x="1051560" y="417576"/>
                  </a:lnTo>
                  <a:lnTo>
                    <a:pt x="1033272" y="435864"/>
                  </a:lnTo>
                  <a:lnTo>
                    <a:pt x="1066800" y="435864"/>
                  </a:lnTo>
                  <a:lnTo>
                    <a:pt x="1066800" y="417576"/>
                  </a:lnTo>
                  <a:close/>
                </a:path>
                <a:path extrusionOk="0" h="451485" w="1066800">
                  <a:moveTo>
                    <a:pt x="33527" y="18288"/>
                  </a:moveTo>
                  <a:lnTo>
                    <a:pt x="15240" y="33528"/>
                  </a:lnTo>
                  <a:lnTo>
                    <a:pt x="33527" y="33528"/>
                  </a:lnTo>
                  <a:lnTo>
                    <a:pt x="33527" y="18288"/>
                  </a:lnTo>
                  <a:close/>
                </a:path>
                <a:path extrusionOk="0" h="451485" w="1066800">
                  <a:moveTo>
                    <a:pt x="1033272" y="18288"/>
                  </a:moveTo>
                  <a:lnTo>
                    <a:pt x="33527" y="18288"/>
                  </a:lnTo>
                  <a:lnTo>
                    <a:pt x="33527" y="33528"/>
                  </a:lnTo>
                  <a:lnTo>
                    <a:pt x="1033272" y="33528"/>
                  </a:lnTo>
                  <a:lnTo>
                    <a:pt x="1033272" y="18288"/>
                  </a:lnTo>
                  <a:close/>
                </a:path>
                <a:path extrusionOk="0" h="451485" w="1066800">
                  <a:moveTo>
                    <a:pt x="1066800" y="18288"/>
                  </a:moveTo>
                  <a:lnTo>
                    <a:pt x="1033272" y="18288"/>
                  </a:lnTo>
                  <a:lnTo>
                    <a:pt x="1051560" y="33528"/>
                  </a:lnTo>
                  <a:lnTo>
                    <a:pt x="1066800" y="33528"/>
                  </a:lnTo>
                  <a:lnTo>
                    <a:pt x="1066800" y="18288"/>
                  </a:lnTo>
                  <a:close/>
                </a:path>
              </a:pathLst>
            </a:custGeom>
            <a:solidFill>
              <a:srgbClr val="001F5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6" name="Google Shape;126;p2"/>
            <p:cNvSpPr/>
            <p:nvPr/>
          </p:nvSpPr>
          <p:spPr>
            <a:xfrm>
              <a:off x="6208776" y="4398771"/>
              <a:ext cx="2142744" cy="246887"/>
            </a:xfrm>
            <a:prstGeom prst="rect">
              <a:avLst/>
            </a:prstGeom>
            <a:blipFill rotWithShape="1">
              <a:blip r:embed="rId5">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7" name="Google Shape;127;p2"/>
            <p:cNvSpPr/>
            <p:nvPr/>
          </p:nvSpPr>
          <p:spPr>
            <a:xfrm>
              <a:off x="2953511" y="4621275"/>
              <a:ext cx="3274060" cy="1481455"/>
            </a:xfrm>
            <a:custGeom>
              <a:rect b="b" l="l" r="r" t="t"/>
              <a:pathLst>
                <a:path extrusionOk="0" h="1481454" w="3274060">
                  <a:moveTo>
                    <a:pt x="3261360" y="0"/>
                  </a:moveTo>
                  <a:lnTo>
                    <a:pt x="0" y="1450848"/>
                  </a:lnTo>
                  <a:lnTo>
                    <a:pt x="15239" y="1481328"/>
                  </a:lnTo>
                  <a:lnTo>
                    <a:pt x="3273552" y="30480"/>
                  </a:lnTo>
                  <a:lnTo>
                    <a:pt x="3261360" y="0"/>
                  </a:lnTo>
                  <a:close/>
                </a:path>
              </a:pathLst>
            </a:custGeom>
            <a:solidFill>
              <a:srgbClr val="001F5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 name="Google Shape;128;p2"/>
            <p:cNvSpPr/>
            <p:nvPr/>
          </p:nvSpPr>
          <p:spPr>
            <a:xfrm>
              <a:off x="103631" y="4252467"/>
              <a:ext cx="2862072" cy="1856231"/>
            </a:xfrm>
            <a:prstGeom prst="rect">
              <a:avLst/>
            </a:prstGeom>
            <a:blipFill rotWithShape="1">
              <a:blip r:embed="rId6">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 name="Google Shape;129;p2"/>
            <p:cNvSpPr/>
            <p:nvPr/>
          </p:nvSpPr>
          <p:spPr>
            <a:xfrm>
              <a:off x="109715" y="3950715"/>
              <a:ext cx="6111875" cy="478790"/>
            </a:xfrm>
            <a:custGeom>
              <a:rect b="b" l="l" r="r" t="t"/>
              <a:pathLst>
                <a:path extrusionOk="0" h="478789" w="6111875">
                  <a:moveTo>
                    <a:pt x="2828556" y="18300"/>
                  </a:moveTo>
                  <a:lnTo>
                    <a:pt x="2810268" y="18300"/>
                  </a:lnTo>
                  <a:lnTo>
                    <a:pt x="2810268" y="295668"/>
                  </a:lnTo>
                  <a:lnTo>
                    <a:pt x="2828556" y="295668"/>
                  </a:lnTo>
                  <a:lnTo>
                    <a:pt x="2828556" y="18300"/>
                  </a:lnTo>
                  <a:close/>
                </a:path>
                <a:path extrusionOk="0" h="478789" w="6111875">
                  <a:moveTo>
                    <a:pt x="2828556" y="0"/>
                  </a:moveTo>
                  <a:lnTo>
                    <a:pt x="12" y="0"/>
                  </a:lnTo>
                  <a:lnTo>
                    <a:pt x="12" y="18034"/>
                  </a:lnTo>
                  <a:lnTo>
                    <a:pt x="0" y="296164"/>
                  </a:lnTo>
                  <a:lnTo>
                    <a:pt x="0" y="311404"/>
                  </a:lnTo>
                  <a:lnTo>
                    <a:pt x="2828556" y="311404"/>
                  </a:lnTo>
                  <a:lnTo>
                    <a:pt x="2828556" y="296164"/>
                  </a:lnTo>
                  <a:lnTo>
                    <a:pt x="15252" y="296164"/>
                  </a:lnTo>
                  <a:lnTo>
                    <a:pt x="15252" y="18288"/>
                  </a:lnTo>
                  <a:lnTo>
                    <a:pt x="2828556" y="18288"/>
                  </a:lnTo>
                  <a:lnTo>
                    <a:pt x="2828556" y="0"/>
                  </a:lnTo>
                  <a:close/>
                </a:path>
                <a:path extrusionOk="0" h="478789" w="6111875">
                  <a:moveTo>
                    <a:pt x="6111252" y="445008"/>
                  </a:moveTo>
                  <a:lnTo>
                    <a:pt x="2831604" y="310896"/>
                  </a:lnTo>
                  <a:lnTo>
                    <a:pt x="2831604" y="344424"/>
                  </a:lnTo>
                  <a:lnTo>
                    <a:pt x="6111252" y="478536"/>
                  </a:lnTo>
                  <a:lnTo>
                    <a:pt x="6111252" y="445008"/>
                  </a:lnTo>
                  <a:close/>
                </a:path>
              </a:pathLst>
            </a:custGeom>
            <a:solidFill>
              <a:srgbClr val="001F5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0" name="Google Shape;130;p2"/>
            <p:cNvSpPr/>
            <p:nvPr/>
          </p:nvSpPr>
          <p:spPr>
            <a:xfrm>
              <a:off x="124967" y="3969003"/>
              <a:ext cx="2795270" cy="277495"/>
            </a:xfrm>
            <a:custGeom>
              <a:rect b="b" l="l" r="r" t="t"/>
              <a:pathLst>
                <a:path extrusionOk="0" h="277495" w="2795270">
                  <a:moveTo>
                    <a:pt x="2795016" y="0"/>
                  </a:moveTo>
                  <a:lnTo>
                    <a:pt x="0" y="0"/>
                  </a:lnTo>
                  <a:lnTo>
                    <a:pt x="0" y="277367"/>
                  </a:lnTo>
                  <a:lnTo>
                    <a:pt x="2795016" y="277367"/>
                  </a:lnTo>
                  <a:lnTo>
                    <a:pt x="2795016"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1" name="Google Shape;131;p2"/>
            <p:cNvSpPr/>
            <p:nvPr/>
          </p:nvSpPr>
          <p:spPr>
            <a:xfrm>
              <a:off x="109727" y="3950715"/>
              <a:ext cx="2828925" cy="311150"/>
            </a:xfrm>
            <a:custGeom>
              <a:rect b="b" l="l" r="r" t="t"/>
              <a:pathLst>
                <a:path extrusionOk="0" h="311150" w="2828925">
                  <a:moveTo>
                    <a:pt x="2828544" y="0"/>
                  </a:moveTo>
                  <a:lnTo>
                    <a:pt x="0" y="0"/>
                  </a:lnTo>
                  <a:lnTo>
                    <a:pt x="0" y="310896"/>
                  </a:lnTo>
                  <a:lnTo>
                    <a:pt x="2828544" y="310896"/>
                  </a:lnTo>
                  <a:lnTo>
                    <a:pt x="2828544" y="295656"/>
                  </a:lnTo>
                  <a:lnTo>
                    <a:pt x="33527" y="295656"/>
                  </a:lnTo>
                  <a:lnTo>
                    <a:pt x="15239" y="277368"/>
                  </a:lnTo>
                  <a:lnTo>
                    <a:pt x="33527" y="277368"/>
                  </a:lnTo>
                  <a:lnTo>
                    <a:pt x="33527" y="33528"/>
                  </a:lnTo>
                  <a:lnTo>
                    <a:pt x="15239" y="33528"/>
                  </a:lnTo>
                  <a:lnTo>
                    <a:pt x="33527" y="18287"/>
                  </a:lnTo>
                  <a:lnTo>
                    <a:pt x="2828544" y="18287"/>
                  </a:lnTo>
                  <a:lnTo>
                    <a:pt x="2828544" y="0"/>
                  </a:lnTo>
                  <a:close/>
                </a:path>
                <a:path extrusionOk="0" h="311150" w="2828925">
                  <a:moveTo>
                    <a:pt x="33527" y="277368"/>
                  </a:moveTo>
                  <a:lnTo>
                    <a:pt x="15239" y="277368"/>
                  </a:lnTo>
                  <a:lnTo>
                    <a:pt x="33527" y="295656"/>
                  </a:lnTo>
                  <a:lnTo>
                    <a:pt x="33527" y="277368"/>
                  </a:lnTo>
                  <a:close/>
                </a:path>
                <a:path extrusionOk="0" h="311150" w="2828925">
                  <a:moveTo>
                    <a:pt x="2795016" y="277368"/>
                  </a:moveTo>
                  <a:lnTo>
                    <a:pt x="33527" y="277368"/>
                  </a:lnTo>
                  <a:lnTo>
                    <a:pt x="33527" y="295656"/>
                  </a:lnTo>
                  <a:lnTo>
                    <a:pt x="2795016" y="295656"/>
                  </a:lnTo>
                  <a:lnTo>
                    <a:pt x="2795016" y="277368"/>
                  </a:lnTo>
                  <a:close/>
                </a:path>
                <a:path extrusionOk="0" h="311150" w="2828925">
                  <a:moveTo>
                    <a:pt x="2795016" y="18287"/>
                  </a:moveTo>
                  <a:lnTo>
                    <a:pt x="2795016" y="295656"/>
                  </a:lnTo>
                  <a:lnTo>
                    <a:pt x="2810255" y="277368"/>
                  </a:lnTo>
                  <a:lnTo>
                    <a:pt x="2828544" y="277368"/>
                  </a:lnTo>
                  <a:lnTo>
                    <a:pt x="2828544" y="33528"/>
                  </a:lnTo>
                  <a:lnTo>
                    <a:pt x="2810255" y="33528"/>
                  </a:lnTo>
                  <a:lnTo>
                    <a:pt x="2795016" y="18287"/>
                  </a:lnTo>
                  <a:close/>
                </a:path>
                <a:path extrusionOk="0" h="311150" w="2828925">
                  <a:moveTo>
                    <a:pt x="2828544" y="277368"/>
                  </a:moveTo>
                  <a:lnTo>
                    <a:pt x="2810255" y="277368"/>
                  </a:lnTo>
                  <a:lnTo>
                    <a:pt x="2795016" y="295656"/>
                  </a:lnTo>
                  <a:lnTo>
                    <a:pt x="2828544" y="295656"/>
                  </a:lnTo>
                  <a:lnTo>
                    <a:pt x="2828544" y="277368"/>
                  </a:lnTo>
                  <a:close/>
                </a:path>
                <a:path extrusionOk="0" h="311150" w="2828925">
                  <a:moveTo>
                    <a:pt x="33527" y="18287"/>
                  </a:moveTo>
                  <a:lnTo>
                    <a:pt x="15239" y="33528"/>
                  </a:lnTo>
                  <a:lnTo>
                    <a:pt x="33527" y="33528"/>
                  </a:lnTo>
                  <a:lnTo>
                    <a:pt x="33527" y="18287"/>
                  </a:lnTo>
                  <a:close/>
                </a:path>
                <a:path extrusionOk="0" h="311150" w="2828925">
                  <a:moveTo>
                    <a:pt x="2795016" y="18287"/>
                  </a:moveTo>
                  <a:lnTo>
                    <a:pt x="33527" y="18287"/>
                  </a:lnTo>
                  <a:lnTo>
                    <a:pt x="33527" y="33528"/>
                  </a:lnTo>
                  <a:lnTo>
                    <a:pt x="2795016" y="33528"/>
                  </a:lnTo>
                  <a:lnTo>
                    <a:pt x="2795016" y="18287"/>
                  </a:lnTo>
                  <a:close/>
                </a:path>
                <a:path extrusionOk="0" h="311150" w="2828925">
                  <a:moveTo>
                    <a:pt x="2828544" y="18287"/>
                  </a:moveTo>
                  <a:lnTo>
                    <a:pt x="2795016" y="18287"/>
                  </a:lnTo>
                  <a:lnTo>
                    <a:pt x="2810255" y="33528"/>
                  </a:lnTo>
                  <a:lnTo>
                    <a:pt x="2828544" y="33528"/>
                  </a:lnTo>
                  <a:lnTo>
                    <a:pt x="2828544" y="18287"/>
                  </a:lnTo>
                  <a:close/>
                </a:path>
              </a:pathLst>
            </a:custGeom>
            <a:solidFill>
              <a:srgbClr val="001F5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32" name="Google Shape;132;p2"/>
          <p:cNvSpPr/>
          <p:nvPr/>
        </p:nvSpPr>
        <p:spPr>
          <a:xfrm>
            <a:off x="1012869" y="4455999"/>
            <a:ext cx="2905895" cy="523220"/>
          </a:xfrm>
          <a:prstGeom prst="rect">
            <a:avLst/>
          </a:prstGeom>
          <a:noFill/>
          <a:ln>
            <a:noFill/>
          </a:ln>
        </p:spPr>
        <p:txBody>
          <a:bodyPr anchorCtr="0" anchor="t" bIns="45700" lIns="91425" spcFirstLastPara="1" rIns="91425" wrap="square" tIns="45700">
            <a:spAutoFit/>
          </a:bodyPr>
          <a:lstStyle/>
          <a:p>
            <a:pPr indent="0" lvl="0" marL="581660" marR="0" rtl="0" algn="l">
              <a:lnSpc>
                <a:spcPct val="100000"/>
              </a:lnSpc>
              <a:spcBef>
                <a:spcPts val="0"/>
              </a:spcBef>
              <a:spcAft>
                <a:spcPts val="0"/>
              </a:spcAft>
              <a:buNone/>
            </a:pPr>
            <a:r>
              <a:rPr lang="en-IN" sz="2800">
                <a:solidFill>
                  <a:srgbClr val="001F5F"/>
                </a:solidFill>
                <a:latin typeface="Calibri"/>
                <a:ea typeface="Calibri"/>
                <a:cs typeface="Calibri"/>
                <a:sym typeface="Calibri"/>
              </a:rPr>
              <a:t>Formula in B1</a:t>
            </a:r>
            <a:endParaRPr sz="2800">
              <a:solidFill>
                <a:schemeClr val="dk1"/>
              </a:solidFill>
              <a:latin typeface="Calibri"/>
              <a:ea typeface="Calibri"/>
              <a:cs typeface="Calibri"/>
              <a:sym typeface="Calibri"/>
            </a:endParaRPr>
          </a:p>
        </p:txBody>
      </p:sp>
      <p:sp>
        <p:nvSpPr>
          <p:cNvPr id="133" name="Google Shape;133;p2"/>
          <p:cNvSpPr txBox="1"/>
          <p:nvPr/>
        </p:nvSpPr>
        <p:spPr>
          <a:xfrm>
            <a:off x="523074" y="1688140"/>
            <a:ext cx="3885483" cy="252376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IN" sz="2000">
                <a:solidFill>
                  <a:schemeClr val="dk1"/>
                </a:solidFill>
                <a:latin typeface="Arial"/>
                <a:ea typeface="Arial"/>
                <a:cs typeface="Arial"/>
                <a:sym typeface="Arial"/>
              </a:rPr>
              <a:t>To enter formulas manually </a:t>
            </a:r>
            <a:r>
              <a:rPr i="1" lang="en-IN" sz="2000">
                <a:solidFill>
                  <a:schemeClr val="dk1"/>
                </a:solidFill>
                <a:latin typeface="Noto Sans Symbols"/>
                <a:ea typeface="Noto Sans Symbols"/>
                <a:cs typeface="Noto Sans Symbols"/>
                <a:sym typeface="Noto Sans Symbols"/>
              </a:rPr>
              <a:t>🡪</a:t>
            </a:r>
            <a:r>
              <a:rPr i="1" lang="en-IN" sz="2000">
                <a:solidFill>
                  <a:schemeClr val="dk1"/>
                </a:solidFill>
                <a:latin typeface="Times New Roman"/>
                <a:ea typeface="Times New Roman"/>
                <a:cs typeface="Times New Roman"/>
                <a:sym typeface="Times New Roman"/>
              </a:rPr>
              <a:t> </a:t>
            </a:r>
            <a:r>
              <a:rPr i="1" lang="en-IN" sz="2000">
                <a:solidFill>
                  <a:schemeClr val="dk1"/>
                </a:solidFill>
                <a:latin typeface="Arial"/>
                <a:ea typeface="Arial"/>
                <a:cs typeface="Arial"/>
                <a:sym typeface="Arial"/>
              </a:rPr>
              <a:t>start with "=" sign </a:t>
            </a:r>
            <a:r>
              <a:rPr i="1" lang="en-IN" sz="2000">
                <a:solidFill>
                  <a:schemeClr val="dk1"/>
                </a:solidFill>
                <a:latin typeface="Noto Sans Symbols"/>
                <a:ea typeface="Noto Sans Symbols"/>
                <a:cs typeface="Noto Sans Symbols"/>
                <a:sym typeface="Noto Sans Symbols"/>
              </a:rPr>
              <a:t>🡪</a:t>
            </a:r>
            <a:r>
              <a:rPr i="1" lang="en-IN" sz="2000">
                <a:solidFill>
                  <a:schemeClr val="dk1"/>
                </a:solidFill>
                <a:latin typeface="Times New Roman"/>
                <a:ea typeface="Times New Roman"/>
                <a:cs typeface="Times New Roman"/>
                <a:sym typeface="Times New Roman"/>
              </a:rPr>
              <a:t> </a:t>
            </a:r>
            <a:r>
              <a:rPr i="1" lang="en-IN" sz="2000">
                <a:solidFill>
                  <a:schemeClr val="dk1"/>
                </a:solidFill>
                <a:latin typeface="Arial"/>
                <a:ea typeface="Arial"/>
                <a:cs typeface="Arial"/>
                <a:sym typeface="Arial"/>
              </a:rPr>
              <a:t>enter function  name </a:t>
            </a:r>
            <a:r>
              <a:rPr i="1" lang="en-IN" sz="2000">
                <a:solidFill>
                  <a:schemeClr val="dk1"/>
                </a:solidFill>
                <a:latin typeface="Noto Sans Symbols"/>
                <a:ea typeface="Noto Sans Symbols"/>
                <a:cs typeface="Noto Sans Symbols"/>
                <a:sym typeface="Noto Sans Symbols"/>
              </a:rPr>
              <a:t>🡪</a:t>
            </a:r>
            <a:r>
              <a:rPr i="1" lang="en-IN" sz="2000">
                <a:solidFill>
                  <a:schemeClr val="dk1"/>
                </a:solidFill>
                <a:latin typeface="Times New Roman"/>
                <a:ea typeface="Times New Roman"/>
                <a:cs typeface="Times New Roman"/>
                <a:sym typeface="Times New Roman"/>
              </a:rPr>
              <a:t> </a:t>
            </a:r>
            <a:r>
              <a:rPr i="1" lang="en-IN" sz="2000">
                <a:solidFill>
                  <a:schemeClr val="dk1"/>
                </a:solidFill>
                <a:latin typeface="Arial"/>
                <a:ea typeface="Arial"/>
                <a:cs typeface="Arial"/>
                <a:sym typeface="Arial"/>
              </a:rPr>
              <a:t>open parenthesis </a:t>
            </a:r>
            <a:r>
              <a:rPr i="1" lang="en-IN" sz="2000">
                <a:solidFill>
                  <a:schemeClr val="dk1"/>
                </a:solidFill>
                <a:latin typeface="Noto Sans Symbols"/>
                <a:ea typeface="Noto Sans Symbols"/>
                <a:cs typeface="Noto Sans Symbols"/>
                <a:sym typeface="Noto Sans Symbols"/>
              </a:rPr>
              <a:t>🡪</a:t>
            </a:r>
            <a:r>
              <a:rPr i="1" lang="en-IN" sz="2000">
                <a:solidFill>
                  <a:schemeClr val="dk1"/>
                </a:solidFill>
                <a:latin typeface="Times New Roman"/>
                <a:ea typeface="Times New Roman"/>
                <a:cs typeface="Times New Roman"/>
                <a:sym typeface="Times New Roman"/>
              </a:rPr>
              <a:t> </a:t>
            </a:r>
            <a:r>
              <a:rPr i="1" lang="en-IN" sz="2000">
                <a:solidFill>
                  <a:schemeClr val="dk1"/>
                </a:solidFill>
                <a:latin typeface="Arial"/>
                <a:ea typeface="Arial"/>
                <a:cs typeface="Arial"/>
                <a:sym typeface="Arial"/>
              </a:rPr>
              <a:t>enter  all arguments (optional arguments  may be skipped) </a:t>
            </a:r>
            <a:r>
              <a:rPr i="1" lang="en-IN" sz="2000">
                <a:solidFill>
                  <a:schemeClr val="dk1"/>
                </a:solidFill>
                <a:latin typeface="Noto Sans Symbols"/>
                <a:ea typeface="Noto Sans Symbols"/>
                <a:cs typeface="Noto Sans Symbols"/>
                <a:sym typeface="Noto Sans Symbols"/>
              </a:rPr>
              <a:t>🡪</a:t>
            </a:r>
            <a:r>
              <a:rPr i="1" lang="en-IN" sz="2000">
                <a:solidFill>
                  <a:schemeClr val="dk1"/>
                </a:solidFill>
                <a:latin typeface="Times New Roman"/>
                <a:ea typeface="Times New Roman"/>
                <a:cs typeface="Times New Roman"/>
                <a:sym typeface="Times New Roman"/>
              </a:rPr>
              <a:t> </a:t>
            </a:r>
            <a:r>
              <a:rPr i="1" lang="en-IN" sz="2000">
                <a:solidFill>
                  <a:schemeClr val="dk1"/>
                </a:solidFill>
                <a:latin typeface="Arial"/>
                <a:ea typeface="Arial"/>
                <a:cs typeface="Arial"/>
                <a:sym typeface="Arial"/>
              </a:rPr>
              <a:t>close  parenthesi </a:t>
            </a:r>
            <a:r>
              <a:rPr i="1" lang="en-IN" sz="2000">
                <a:solidFill>
                  <a:schemeClr val="dk1"/>
                </a:solidFill>
                <a:latin typeface="Noto Sans Symbols"/>
                <a:ea typeface="Noto Sans Symbols"/>
                <a:cs typeface="Noto Sans Symbols"/>
                <a:sym typeface="Noto Sans Symbols"/>
              </a:rPr>
              <a:t>🡪</a:t>
            </a:r>
            <a:r>
              <a:rPr i="1" lang="en-IN" sz="2000">
                <a:solidFill>
                  <a:schemeClr val="dk1"/>
                </a:solidFill>
                <a:latin typeface="Times New Roman"/>
                <a:ea typeface="Times New Roman"/>
                <a:cs typeface="Times New Roman"/>
                <a:sym typeface="Times New Roman"/>
              </a:rPr>
              <a:t> </a:t>
            </a:r>
            <a:r>
              <a:rPr i="1" lang="en-IN" sz="2000">
                <a:solidFill>
                  <a:schemeClr val="dk1"/>
                </a:solidFill>
                <a:latin typeface="Arial"/>
                <a:ea typeface="Arial"/>
                <a:cs typeface="Arial"/>
                <a:sym typeface="Arial"/>
              </a:rPr>
              <a:t>hit enter</a:t>
            </a:r>
            <a:endParaRPr i="1" sz="2000">
              <a:solidFill>
                <a:schemeClr val="dk1"/>
              </a:solidFill>
              <a:latin typeface="Arial"/>
              <a:ea typeface="Arial"/>
              <a:cs typeface="Arial"/>
              <a:sym typeface="Arial"/>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 name="Shape 382"/>
        <p:cNvGrpSpPr/>
        <p:nvPr/>
      </p:nvGrpSpPr>
      <p:grpSpPr>
        <a:xfrm>
          <a:off x="0" y="0"/>
          <a:ext cx="0" cy="0"/>
          <a:chOff x="0" y="0"/>
          <a:chExt cx="0" cy="0"/>
        </a:xfrm>
      </p:grpSpPr>
      <p:sp>
        <p:nvSpPr>
          <p:cNvPr id="383" name="Google Shape;383;p20"/>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84" name="Google Shape;384;p20"/>
          <p:cNvSpPr txBox="1"/>
          <p:nvPr>
            <p:ph type="title"/>
          </p:nvPr>
        </p:nvSpPr>
        <p:spPr>
          <a:xfrm flipH="1">
            <a:off x="460375" y="681038"/>
            <a:ext cx="379132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Functions</a:t>
            </a:r>
            <a:endParaRPr b="1" i="1" sz="4400">
              <a:latin typeface="Quattrocento Sans"/>
              <a:ea typeface="Quattrocento Sans"/>
              <a:cs typeface="Quattrocento Sans"/>
              <a:sym typeface="Quattrocento Sans"/>
            </a:endParaRPr>
          </a:p>
        </p:txBody>
      </p:sp>
      <p:sp>
        <p:nvSpPr>
          <p:cNvPr descr="Image result for vectors" id="385" name="Google Shape;385;p20"/>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86" name="Google Shape;386;p20"/>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87" name="Google Shape;387;p20"/>
          <p:cNvSpPr txBox="1"/>
          <p:nvPr/>
        </p:nvSpPr>
        <p:spPr>
          <a:xfrm>
            <a:off x="838198" y="1698718"/>
            <a:ext cx="9763432" cy="830997"/>
          </a:xfrm>
          <a:prstGeom prst="rect">
            <a:avLst/>
          </a:prstGeom>
          <a:noFill/>
          <a:ln>
            <a:noFill/>
          </a:ln>
        </p:spPr>
        <p:txBody>
          <a:bodyPr anchorCtr="0" anchor="t" bIns="45700" lIns="91425" spcFirstLastPara="1" rIns="91425" wrap="square" tIns="45700">
            <a:spAutoFit/>
          </a:bodyPr>
          <a:lstStyle/>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
        <p:nvSpPr>
          <p:cNvPr id="388" name="Google Shape;388;p20"/>
          <p:cNvSpPr txBox="1"/>
          <p:nvPr/>
        </p:nvSpPr>
        <p:spPr>
          <a:xfrm>
            <a:off x="448461" y="1649651"/>
            <a:ext cx="4170960" cy="5208349"/>
          </a:xfrm>
          <a:prstGeom prst="rect">
            <a:avLst/>
          </a:prstGeom>
          <a:noFill/>
          <a:ln>
            <a:noFill/>
          </a:ln>
        </p:spPr>
        <p:txBody>
          <a:bodyPr anchorCtr="0" anchor="t" bIns="0" lIns="0" spcFirstLastPara="1" rIns="0" wrap="square" tIns="15225">
            <a:spAutoFit/>
          </a:bodyPr>
          <a:lstStyle/>
          <a:p>
            <a:pPr indent="0" lvl="0" marL="12700" marR="0" rtl="0" algn="l">
              <a:lnSpc>
                <a:spcPct val="100000"/>
              </a:lnSpc>
              <a:spcBef>
                <a:spcPts val="0"/>
              </a:spcBef>
              <a:spcAft>
                <a:spcPts val="0"/>
              </a:spcAft>
              <a:buNone/>
            </a:pPr>
            <a:r>
              <a:rPr i="1" lang="en-IN" sz="2400">
                <a:solidFill>
                  <a:schemeClr val="dk1"/>
                </a:solidFill>
                <a:latin typeface="Quattrocento Sans"/>
                <a:ea typeface="Quattrocento Sans"/>
                <a:cs typeface="Quattrocento Sans"/>
                <a:sym typeface="Quattrocento Sans"/>
              </a:rPr>
              <a:t>FIND</a:t>
            </a:r>
            <a:endParaRPr i="1" sz="2400">
              <a:solidFill>
                <a:schemeClr val="dk1"/>
              </a:solidFill>
              <a:latin typeface="Quattrocento Sans"/>
              <a:ea typeface="Quattrocento Sans"/>
              <a:cs typeface="Quattrocento Sans"/>
              <a:sym typeface="Quattrocento Sans"/>
            </a:endParaRPr>
          </a:p>
          <a:p>
            <a:pPr indent="0" lvl="0" marL="0" marR="0" rtl="0" algn="l">
              <a:lnSpc>
                <a:spcPct val="100000"/>
              </a:lnSpc>
              <a:spcBef>
                <a:spcPts val="5"/>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5080" rtl="0" algn="just">
              <a:lnSpc>
                <a:spcPct val="101499"/>
              </a:lnSpc>
              <a:spcBef>
                <a:spcPts val="0"/>
              </a:spcBef>
              <a:spcAft>
                <a:spcPts val="0"/>
              </a:spcAft>
              <a:buNone/>
            </a:pPr>
            <a:r>
              <a:rPr i="1" lang="en-IN" sz="2400">
                <a:solidFill>
                  <a:schemeClr val="dk1"/>
                </a:solidFill>
                <a:latin typeface="Quattrocento Sans"/>
                <a:ea typeface="Quattrocento Sans"/>
                <a:cs typeface="Quattrocento Sans"/>
                <a:sym typeface="Quattrocento Sans"/>
              </a:rPr>
              <a:t>Returns the position of a supplied  character or text string from within  a supplied text string (case-  sensitive)</a:t>
            </a:r>
            <a:endParaRPr i="1" sz="2400">
              <a:solidFill>
                <a:schemeClr val="dk1"/>
              </a:solidFill>
              <a:latin typeface="Quattrocento Sans"/>
              <a:ea typeface="Quattrocento Sans"/>
              <a:cs typeface="Quattrocento Sans"/>
              <a:sym typeface="Quattrocento Sans"/>
            </a:endParaRPr>
          </a:p>
          <a:p>
            <a:pPr indent="0" lvl="0" marL="0" marR="0" rtl="0" algn="l">
              <a:lnSpc>
                <a:spcPct val="100000"/>
              </a:lnSpc>
              <a:spcBef>
                <a:spcPts val="35"/>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0"/>
              </a:spcBef>
              <a:spcAft>
                <a:spcPts val="0"/>
              </a:spcAft>
              <a:buNone/>
            </a:pPr>
            <a:r>
              <a:rPr b="1" i="1" lang="en-IN" sz="2400" u="sng">
                <a:solidFill>
                  <a:schemeClr val="dk1"/>
                </a:solidFill>
                <a:latin typeface="Quattrocento Sans"/>
                <a:ea typeface="Quattrocento Sans"/>
                <a:cs typeface="Quattrocento Sans"/>
                <a:sym typeface="Quattrocento Sans"/>
              </a:rPr>
              <a:t>Argument/s:</a:t>
            </a:r>
            <a:endParaRPr i="1" sz="2400">
              <a:solidFill>
                <a:schemeClr val="dk1"/>
              </a:solidFill>
              <a:latin typeface="Quattrocento Sans"/>
              <a:ea typeface="Quattrocento Sans"/>
              <a:cs typeface="Quattrocento Sans"/>
              <a:sym typeface="Quattrocento Sans"/>
            </a:endParaRPr>
          </a:p>
          <a:p>
            <a:pPr indent="-302260" lvl="0" marL="314325" marR="81280" rtl="0" algn="l">
              <a:lnSpc>
                <a:spcPct val="101499"/>
              </a:lnSpc>
              <a:spcBef>
                <a:spcPts val="0"/>
              </a:spcBef>
              <a:spcAft>
                <a:spcPts val="0"/>
              </a:spcAft>
              <a:buClr>
                <a:schemeClr val="dk1"/>
              </a:buClr>
              <a:buSzPts val="2400"/>
              <a:buFont typeface="Quattrocento Sans"/>
              <a:buAutoNum type="arabicPeriod"/>
            </a:pPr>
            <a:r>
              <a:rPr i="1" lang="en-IN" sz="2400">
                <a:solidFill>
                  <a:schemeClr val="dk1"/>
                </a:solidFill>
                <a:latin typeface="Quattrocento Sans"/>
                <a:ea typeface="Quattrocento Sans"/>
                <a:cs typeface="Quattrocento Sans"/>
                <a:sym typeface="Quattrocento Sans"/>
              </a:rPr>
              <a:t>Find Text (Cell Reference, Text  or Formula)</a:t>
            </a:r>
            <a:endParaRPr i="1" sz="2400">
              <a:solidFill>
                <a:schemeClr val="dk1"/>
              </a:solidFill>
              <a:latin typeface="Quattrocento Sans"/>
              <a:ea typeface="Quattrocento Sans"/>
              <a:cs typeface="Quattrocento Sans"/>
              <a:sym typeface="Quattrocento Sans"/>
            </a:endParaRPr>
          </a:p>
          <a:p>
            <a:pPr indent="-302260" lvl="0" marL="314325" marR="282575" rtl="0" algn="l">
              <a:spcBef>
                <a:spcPts val="35"/>
              </a:spcBef>
              <a:spcAft>
                <a:spcPts val="0"/>
              </a:spcAft>
              <a:buClr>
                <a:schemeClr val="dk1"/>
              </a:buClr>
              <a:buSzPts val="2400"/>
              <a:buFont typeface="Quattrocento Sans"/>
              <a:buAutoNum type="arabicPeriod"/>
            </a:pPr>
            <a:r>
              <a:rPr i="1" lang="en-IN" sz="2400">
                <a:solidFill>
                  <a:schemeClr val="dk1"/>
                </a:solidFill>
                <a:latin typeface="Quattrocento Sans"/>
                <a:ea typeface="Quattrocento Sans"/>
                <a:cs typeface="Quattrocento Sans"/>
                <a:sym typeface="Quattrocento Sans"/>
              </a:rPr>
              <a:t>Within Text (Cell Reference,  Text or Formula)</a:t>
            </a:r>
            <a:endParaRPr i="1" sz="2400">
              <a:solidFill>
                <a:schemeClr val="dk1"/>
              </a:solidFill>
              <a:latin typeface="Quattrocento Sans"/>
              <a:ea typeface="Quattrocento Sans"/>
              <a:cs typeface="Quattrocento Sans"/>
              <a:sym typeface="Quattrocento Sans"/>
            </a:endParaRPr>
          </a:p>
          <a:p>
            <a:pPr indent="-302260" lvl="0" marL="314325" marR="57150" rtl="0" algn="l">
              <a:spcBef>
                <a:spcPts val="10"/>
              </a:spcBef>
              <a:spcAft>
                <a:spcPts val="0"/>
              </a:spcAft>
              <a:buClr>
                <a:schemeClr val="dk1"/>
              </a:buClr>
              <a:buSzPts val="2400"/>
              <a:buFont typeface="Quattrocento Sans"/>
              <a:buAutoNum type="arabicPeriod"/>
            </a:pPr>
            <a:r>
              <a:rPr i="1" lang="en-IN" sz="2400">
                <a:solidFill>
                  <a:schemeClr val="dk1"/>
                </a:solidFill>
                <a:latin typeface="Quattrocento Sans"/>
                <a:ea typeface="Quattrocento Sans"/>
                <a:cs typeface="Quattrocento Sans"/>
                <a:sym typeface="Quattrocento Sans"/>
              </a:rPr>
              <a:t>Start Number (Cell Reference,  Text or Formula)</a:t>
            </a:r>
            <a:endParaRPr i="1" sz="2400">
              <a:solidFill>
                <a:schemeClr val="dk1"/>
              </a:solidFill>
              <a:latin typeface="Quattrocento Sans"/>
              <a:ea typeface="Quattrocento Sans"/>
              <a:cs typeface="Quattrocento Sans"/>
              <a:sym typeface="Quattrocento Sans"/>
            </a:endParaRPr>
          </a:p>
        </p:txBody>
      </p:sp>
      <p:grpSp>
        <p:nvGrpSpPr>
          <p:cNvPr id="389" name="Google Shape;389;p20"/>
          <p:cNvGrpSpPr/>
          <p:nvPr/>
        </p:nvGrpSpPr>
        <p:grpSpPr>
          <a:xfrm>
            <a:off x="3215640" y="2003172"/>
            <a:ext cx="8781797" cy="3855720"/>
            <a:chOff x="3215640" y="2003172"/>
            <a:chExt cx="8781797" cy="3855720"/>
          </a:xfrm>
        </p:grpSpPr>
        <p:sp>
          <p:nvSpPr>
            <p:cNvPr id="390" name="Google Shape;390;p20"/>
            <p:cNvSpPr/>
            <p:nvPr/>
          </p:nvSpPr>
          <p:spPr>
            <a:xfrm>
              <a:off x="5246117" y="2003172"/>
              <a:ext cx="6751320" cy="3855720"/>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1" name="Google Shape;391;p20"/>
            <p:cNvSpPr/>
            <p:nvPr/>
          </p:nvSpPr>
          <p:spPr>
            <a:xfrm>
              <a:off x="3215640" y="2271268"/>
              <a:ext cx="883919" cy="173990"/>
            </a:xfrm>
            <a:custGeom>
              <a:rect b="b" l="l" r="r" t="t"/>
              <a:pathLst>
                <a:path extrusionOk="0" h="173989" w="883920">
                  <a:moveTo>
                    <a:pt x="883919" y="0"/>
                  </a:moveTo>
                  <a:lnTo>
                    <a:pt x="0" y="0"/>
                  </a:lnTo>
                  <a:lnTo>
                    <a:pt x="0" y="173736"/>
                  </a:lnTo>
                  <a:lnTo>
                    <a:pt x="883919" y="173736"/>
                  </a:lnTo>
                  <a:lnTo>
                    <a:pt x="883919"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transition spd="slow">
    <p:push/>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sp>
        <p:nvSpPr>
          <p:cNvPr id="396" name="Google Shape;396;p21"/>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97" name="Google Shape;397;p21"/>
          <p:cNvSpPr txBox="1"/>
          <p:nvPr>
            <p:ph type="title"/>
          </p:nvPr>
        </p:nvSpPr>
        <p:spPr>
          <a:xfrm flipH="1">
            <a:off x="307975" y="681038"/>
            <a:ext cx="379132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Functions</a:t>
            </a:r>
            <a:endParaRPr b="1" i="1" sz="4400">
              <a:latin typeface="Quattrocento Sans"/>
              <a:ea typeface="Quattrocento Sans"/>
              <a:cs typeface="Quattrocento Sans"/>
              <a:sym typeface="Quattrocento Sans"/>
            </a:endParaRPr>
          </a:p>
        </p:txBody>
      </p:sp>
      <p:sp>
        <p:nvSpPr>
          <p:cNvPr descr="Image result for vectors" id="398" name="Google Shape;398;p21"/>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9" name="Google Shape;399;p21"/>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400" name="Google Shape;400;p21"/>
          <p:cNvSpPr txBox="1"/>
          <p:nvPr/>
        </p:nvSpPr>
        <p:spPr>
          <a:xfrm>
            <a:off x="838198" y="1698718"/>
            <a:ext cx="9763432" cy="830997"/>
          </a:xfrm>
          <a:prstGeom prst="rect">
            <a:avLst/>
          </a:prstGeom>
          <a:noFill/>
          <a:ln>
            <a:noFill/>
          </a:ln>
        </p:spPr>
        <p:txBody>
          <a:bodyPr anchorCtr="0" anchor="t" bIns="45700" lIns="91425" spcFirstLastPara="1" rIns="91425" wrap="square" tIns="45700">
            <a:spAutoFit/>
          </a:bodyPr>
          <a:lstStyle/>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
        <p:nvSpPr>
          <p:cNvPr id="401" name="Google Shape;401;p21"/>
          <p:cNvSpPr txBox="1"/>
          <p:nvPr/>
        </p:nvSpPr>
        <p:spPr>
          <a:xfrm>
            <a:off x="307975" y="1740509"/>
            <a:ext cx="4525394" cy="5117491"/>
          </a:xfrm>
          <a:prstGeom prst="rect">
            <a:avLst/>
          </a:prstGeom>
          <a:noFill/>
          <a:ln>
            <a:noFill/>
          </a:ln>
        </p:spPr>
        <p:txBody>
          <a:bodyPr anchorCtr="0" anchor="t" bIns="0" lIns="0" spcFirstLastPara="1" rIns="0" wrap="square" tIns="15225">
            <a:spAutoFit/>
          </a:bodyPr>
          <a:lstStyle/>
          <a:p>
            <a:pPr indent="0" lvl="0" marL="12700" marR="0" rtl="0" algn="l">
              <a:lnSpc>
                <a:spcPct val="100000"/>
              </a:lnSpc>
              <a:spcBef>
                <a:spcPts val="0"/>
              </a:spcBef>
              <a:spcAft>
                <a:spcPts val="0"/>
              </a:spcAft>
              <a:buNone/>
            </a:pPr>
            <a:r>
              <a:rPr i="1" lang="en-IN" sz="2200">
                <a:solidFill>
                  <a:schemeClr val="dk1"/>
                </a:solidFill>
                <a:latin typeface="Quattrocento Sans"/>
                <a:ea typeface="Quattrocento Sans"/>
                <a:cs typeface="Quattrocento Sans"/>
                <a:sym typeface="Quattrocento Sans"/>
              </a:rPr>
              <a:t>SEARCH</a:t>
            </a:r>
            <a:endParaRPr i="1" sz="2200">
              <a:solidFill>
                <a:schemeClr val="dk1"/>
              </a:solidFill>
              <a:latin typeface="Quattrocento Sans"/>
              <a:ea typeface="Quattrocento Sans"/>
              <a:cs typeface="Quattrocento Sans"/>
              <a:sym typeface="Quattrocento Sans"/>
            </a:endParaRPr>
          </a:p>
          <a:p>
            <a:pPr indent="0" lvl="0" marL="0" marR="0" rtl="0" algn="l">
              <a:lnSpc>
                <a:spcPct val="100000"/>
              </a:lnSpc>
              <a:spcBef>
                <a:spcPts val="10"/>
              </a:spcBef>
              <a:spcAft>
                <a:spcPts val="0"/>
              </a:spcAft>
              <a:buNone/>
            </a:pPr>
            <a:r>
              <a:t/>
            </a:r>
            <a:endParaRPr i="1" sz="2200">
              <a:solidFill>
                <a:schemeClr val="dk1"/>
              </a:solidFill>
              <a:latin typeface="Quattrocento Sans"/>
              <a:ea typeface="Quattrocento Sans"/>
              <a:cs typeface="Quattrocento Sans"/>
              <a:sym typeface="Quattrocento Sans"/>
            </a:endParaRPr>
          </a:p>
          <a:p>
            <a:pPr indent="0" lvl="0" marL="12700" marR="5080" rtl="0" algn="just">
              <a:lnSpc>
                <a:spcPct val="101200"/>
              </a:lnSpc>
              <a:spcBef>
                <a:spcPts val="0"/>
              </a:spcBef>
              <a:spcAft>
                <a:spcPts val="0"/>
              </a:spcAft>
              <a:buNone/>
            </a:pPr>
            <a:r>
              <a:rPr i="1" lang="en-IN" sz="2200">
                <a:solidFill>
                  <a:schemeClr val="dk1"/>
                </a:solidFill>
                <a:latin typeface="Quattrocento Sans"/>
                <a:ea typeface="Quattrocento Sans"/>
                <a:cs typeface="Quattrocento Sans"/>
                <a:sym typeface="Quattrocento Sans"/>
              </a:rPr>
              <a:t>Returns the position of a supplied  character or text string from within  a supplied text string (not-case-  sensitive and accepts wildcard  characters)</a:t>
            </a:r>
            <a:endParaRPr i="1" sz="2200">
              <a:solidFill>
                <a:schemeClr val="dk1"/>
              </a:solidFill>
              <a:latin typeface="Quattrocento Sans"/>
              <a:ea typeface="Quattrocento Sans"/>
              <a:cs typeface="Quattrocento Sans"/>
              <a:sym typeface="Quattrocento Sans"/>
            </a:endParaRPr>
          </a:p>
          <a:p>
            <a:pPr indent="0" lvl="0" marL="0" marR="0" rtl="0" algn="l">
              <a:lnSpc>
                <a:spcPct val="100000"/>
              </a:lnSpc>
              <a:spcBef>
                <a:spcPts val="0"/>
              </a:spcBef>
              <a:spcAft>
                <a:spcPts val="0"/>
              </a:spcAft>
              <a:buNone/>
            </a:pPr>
            <a:r>
              <a:t/>
            </a:r>
            <a:endParaRPr i="1" sz="22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0"/>
              </a:spcBef>
              <a:spcAft>
                <a:spcPts val="0"/>
              </a:spcAft>
              <a:buNone/>
            </a:pPr>
            <a:r>
              <a:rPr b="1" i="1" lang="en-IN" sz="2200" u="sng">
                <a:solidFill>
                  <a:schemeClr val="dk1"/>
                </a:solidFill>
                <a:latin typeface="Quattrocento Sans"/>
                <a:ea typeface="Quattrocento Sans"/>
                <a:cs typeface="Quattrocento Sans"/>
                <a:sym typeface="Quattrocento Sans"/>
              </a:rPr>
              <a:t>Argument/s:</a:t>
            </a:r>
            <a:endParaRPr i="1" sz="2200">
              <a:solidFill>
                <a:schemeClr val="dk1"/>
              </a:solidFill>
              <a:latin typeface="Quattrocento Sans"/>
              <a:ea typeface="Quattrocento Sans"/>
              <a:cs typeface="Quattrocento Sans"/>
              <a:sym typeface="Quattrocento Sans"/>
            </a:endParaRPr>
          </a:p>
          <a:p>
            <a:pPr indent="-302260" lvl="0" marL="314325" marR="81280" rtl="0" algn="l">
              <a:lnSpc>
                <a:spcPct val="100000"/>
              </a:lnSpc>
              <a:spcBef>
                <a:spcPts val="25"/>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Find Text (Cell Reference, Text  or Formula)</a:t>
            </a:r>
            <a:endParaRPr i="1" sz="2200">
              <a:solidFill>
                <a:schemeClr val="dk1"/>
              </a:solidFill>
              <a:latin typeface="Quattrocento Sans"/>
              <a:ea typeface="Quattrocento Sans"/>
              <a:cs typeface="Quattrocento Sans"/>
              <a:sym typeface="Quattrocento Sans"/>
            </a:endParaRPr>
          </a:p>
          <a:p>
            <a:pPr indent="-302260" lvl="0" marL="314325" marR="282575" rtl="0" algn="l">
              <a:lnSpc>
                <a:spcPct val="101499"/>
              </a:lnSpc>
              <a:spcBef>
                <a:spcPts val="0"/>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Within Text (Cell Reference,  Text or Formula)</a:t>
            </a:r>
            <a:endParaRPr i="1" sz="2200">
              <a:solidFill>
                <a:schemeClr val="dk1"/>
              </a:solidFill>
              <a:latin typeface="Quattrocento Sans"/>
              <a:ea typeface="Quattrocento Sans"/>
              <a:cs typeface="Quattrocento Sans"/>
              <a:sym typeface="Quattrocento Sans"/>
            </a:endParaRPr>
          </a:p>
          <a:p>
            <a:pPr indent="-302260" lvl="0" marL="314325" marR="57150" rtl="0" algn="l">
              <a:lnSpc>
                <a:spcPct val="100000"/>
              </a:lnSpc>
              <a:spcBef>
                <a:spcPts val="25"/>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Start Number (Cell Reference,  Text or Formula)</a:t>
            </a:r>
            <a:endParaRPr i="1" sz="2200">
              <a:solidFill>
                <a:schemeClr val="dk1"/>
              </a:solidFill>
              <a:latin typeface="Quattrocento Sans"/>
              <a:ea typeface="Quattrocento Sans"/>
              <a:cs typeface="Quattrocento Sans"/>
              <a:sym typeface="Quattrocento Sans"/>
            </a:endParaRPr>
          </a:p>
        </p:txBody>
      </p:sp>
      <p:grpSp>
        <p:nvGrpSpPr>
          <p:cNvPr id="402" name="Google Shape;402;p21"/>
          <p:cNvGrpSpPr/>
          <p:nvPr/>
        </p:nvGrpSpPr>
        <p:grpSpPr>
          <a:xfrm>
            <a:off x="5033821" y="2131060"/>
            <a:ext cx="6754368" cy="3855720"/>
            <a:chOff x="3160776" y="2131060"/>
            <a:chExt cx="6754368" cy="3855720"/>
          </a:xfrm>
        </p:grpSpPr>
        <p:sp>
          <p:nvSpPr>
            <p:cNvPr id="403" name="Google Shape;403;p21"/>
            <p:cNvSpPr/>
            <p:nvPr/>
          </p:nvSpPr>
          <p:spPr>
            <a:xfrm>
              <a:off x="3160776" y="2131060"/>
              <a:ext cx="6754368" cy="3855720"/>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4" name="Google Shape;404;p21"/>
            <p:cNvSpPr/>
            <p:nvPr/>
          </p:nvSpPr>
          <p:spPr>
            <a:xfrm>
              <a:off x="3240024" y="2256028"/>
              <a:ext cx="883919" cy="173990"/>
            </a:xfrm>
            <a:custGeom>
              <a:rect b="b" l="l" r="r" t="t"/>
              <a:pathLst>
                <a:path extrusionOk="0" h="173989" w="883920">
                  <a:moveTo>
                    <a:pt x="883920" y="0"/>
                  </a:moveTo>
                  <a:lnTo>
                    <a:pt x="0" y="0"/>
                  </a:lnTo>
                  <a:lnTo>
                    <a:pt x="0" y="173736"/>
                  </a:lnTo>
                  <a:lnTo>
                    <a:pt x="883920" y="173736"/>
                  </a:lnTo>
                  <a:lnTo>
                    <a:pt x="883920"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transition spd="slow">
    <p:push/>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sp>
        <p:nvSpPr>
          <p:cNvPr id="409" name="Google Shape;409;p2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10" name="Google Shape;410;p22"/>
          <p:cNvSpPr txBox="1"/>
          <p:nvPr>
            <p:ph type="title"/>
          </p:nvPr>
        </p:nvSpPr>
        <p:spPr>
          <a:xfrm flipH="1">
            <a:off x="307975" y="655718"/>
            <a:ext cx="379132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Functions</a:t>
            </a:r>
            <a:endParaRPr b="1" i="1" sz="4400">
              <a:latin typeface="Quattrocento Sans"/>
              <a:ea typeface="Quattrocento Sans"/>
              <a:cs typeface="Quattrocento Sans"/>
              <a:sym typeface="Quattrocento Sans"/>
            </a:endParaRPr>
          </a:p>
        </p:txBody>
      </p:sp>
      <p:sp>
        <p:nvSpPr>
          <p:cNvPr descr="Image result for vectors" id="411" name="Google Shape;411;p2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2" name="Google Shape;412;p2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413" name="Google Shape;413;p22"/>
          <p:cNvSpPr txBox="1"/>
          <p:nvPr/>
        </p:nvSpPr>
        <p:spPr>
          <a:xfrm>
            <a:off x="838198" y="1698718"/>
            <a:ext cx="9763432" cy="830997"/>
          </a:xfrm>
          <a:prstGeom prst="rect">
            <a:avLst/>
          </a:prstGeom>
          <a:noFill/>
          <a:ln>
            <a:noFill/>
          </a:ln>
        </p:spPr>
        <p:txBody>
          <a:bodyPr anchorCtr="0" anchor="t" bIns="45700" lIns="91425" spcFirstLastPara="1" rIns="91425" wrap="square" tIns="45700">
            <a:spAutoFit/>
          </a:bodyPr>
          <a:lstStyle/>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
        <p:nvSpPr>
          <p:cNvPr id="414" name="Google Shape;414;p22"/>
          <p:cNvSpPr txBox="1"/>
          <p:nvPr/>
        </p:nvSpPr>
        <p:spPr>
          <a:xfrm>
            <a:off x="307975" y="1554988"/>
            <a:ext cx="5277089" cy="5117491"/>
          </a:xfrm>
          <a:prstGeom prst="rect">
            <a:avLst/>
          </a:prstGeom>
          <a:noFill/>
          <a:ln>
            <a:noFill/>
          </a:ln>
        </p:spPr>
        <p:txBody>
          <a:bodyPr anchorCtr="0" anchor="t" bIns="0" lIns="0" spcFirstLastPara="1" rIns="0" wrap="square" tIns="15225">
            <a:spAutoFit/>
          </a:bodyPr>
          <a:lstStyle/>
          <a:p>
            <a:pPr indent="0" lvl="0" marL="12700" marR="0" rtl="0" algn="l">
              <a:lnSpc>
                <a:spcPct val="100000"/>
              </a:lnSpc>
              <a:spcBef>
                <a:spcPts val="0"/>
              </a:spcBef>
              <a:spcAft>
                <a:spcPts val="0"/>
              </a:spcAft>
              <a:buNone/>
            </a:pPr>
            <a:r>
              <a:rPr i="1" lang="en-IN" sz="2200">
                <a:solidFill>
                  <a:schemeClr val="dk1"/>
                </a:solidFill>
                <a:latin typeface="Quattrocento Sans"/>
                <a:ea typeface="Quattrocento Sans"/>
                <a:cs typeface="Quattrocento Sans"/>
                <a:sym typeface="Quattrocento Sans"/>
              </a:rPr>
              <a:t>REPLACE</a:t>
            </a:r>
            <a:endParaRPr i="1" sz="2200">
              <a:solidFill>
                <a:schemeClr val="dk1"/>
              </a:solidFill>
              <a:latin typeface="Quattrocento Sans"/>
              <a:ea typeface="Quattrocento Sans"/>
              <a:cs typeface="Quattrocento Sans"/>
              <a:sym typeface="Quattrocento Sans"/>
            </a:endParaRPr>
          </a:p>
          <a:p>
            <a:pPr indent="0" lvl="0" marL="0" marR="0" rtl="0" algn="l">
              <a:lnSpc>
                <a:spcPct val="100000"/>
              </a:lnSpc>
              <a:spcBef>
                <a:spcPts val="5"/>
              </a:spcBef>
              <a:spcAft>
                <a:spcPts val="0"/>
              </a:spcAft>
              <a:buNone/>
            </a:pPr>
            <a:r>
              <a:t/>
            </a:r>
            <a:endParaRPr i="1" sz="2200">
              <a:solidFill>
                <a:schemeClr val="dk1"/>
              </a:solidFill>
              <a:latin typeface="Quattrocento Sans"/>
              <a:ea typeface="Quattrocento Sans"/>
              <a:cs typeface="Quattrocento Sans"/>
              <a:sym typeface="Quattrocento Sans"/>
            </a:endParaRPr>
          </a:p>
          <a:p>
            <a:pPr indent="0" lvl="0" marL="12700" marR="7620" rtl="0" algn="just">
              <a:lnSpc>
                <a:spcPct val="101499"/>
              </a:lnSpc>
              <a:spcBef>
                <a:spcPts val="0"/>
              </a:spcBef>
              <a:spcAft>
                <a:spcPts val="0"/>
              </a:spcAft>
              <a:buNone/>
            </a:pPr>
            <a:r>
              <a:rPr i="1" lang="en-IN" sz="2200">
                <a:solidFill>
                  <a:schemeClr val="dk1"/>
                </a:solidFill>
                <a:latin typeface="Quattrocento Sans"/>
                <a:ea typeface="Quattrocento Sans"/>
                <a:cs typeface="Quattrocento Sans"/>
                <a:sym typeface="Quattrocento Sans"/>
              </a:rPr>
              <a:t>Replaces all or part of a text string  with another string (from a user  supplied position)</a:t>
            </a:r>
            <a:endParaRPr/>
          </a:p>
          <a:p>
            <a:pPr indent="0" lvl="0" marL="0" marR="0" rtl="0" algn="l">
              <a:lnSpc>
                <a:spcPct val="100000"/>
              </a:lnSpc>
              <a:spcBef>
                <a:spcPts val="35"/>
              </a:spcBef>
              <a:spcAft>
                <a:spcPts val="0"/>
              </a:spcAft>
              <a:buNone/>
            </a:pPr>
            <a:r>
              <a:t/>
            </a:r>
            <a:endParaRPr i="1" sz="22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0"/>
              </a:spcBef>
              <a:spcAft>
                <a:spcPts val="0"/>
              </a:spcAft>
              <a:buNone/>
            </a:pPr>
            <a:r>
              <a:rPr b="1" i="1" lang="en-IN" sz="2200" u="sng">
                <a:solidFill>
                  <a:schemeClr val="dk1"/>
                </a:solidFill>
                <a:latin typeface="Quattrocento Sans"/>
                <a:ea typeface="Quattrocento Sans"/>
                <a:cs typeface="Quattrocento Sans"/>
                <a:sym typeface="Quattrocento Sans"/>
              </a:rPr>
              <a:t>Argument/s:</a:t>
            </a:r>
            <a:endParaRPr i="1" sz="2200">
              <a:solidFill>
                <a:schemeClr val="dk1"/>
              </a:solidFill>
              <a:latin typeface="Quattrocento Sans"/>
              <a:ea typeface="Quattrocento Sans"/>
              <a:cs typeface="Quattrocento Sans"/>
              <a:sym typeface="Quattrocento Sans"/>
            </a:endParaRPr>
          </a:p>
          <a:p>
            <a:pPr indent="-302260" lvl="0" marL="314325" marR="5080" rtl="0" algn="l">
              <a:lnSpc>
                <a:spcPct val="101499"/>
              </a:lnSpc>
              <a:spcBef>
                <a:spcPts val="0"/>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Old Text (Cell Reference, Text  or Formula)</a:t>
            </a:r>
            <a:endParaRPr i="1" sz="2200">
              <a:solidFill>
                <a:schemeClr val="dk1"/>
              </a:solidFill>
              <a:latin typeface="Quattrocento Sans"/>
              <a:ea typeface="Quattrocento Sans"/>
              <a:cs typeface="Quattrocento Sans"/>
              <a:sym typeface="Quattrocento Sans"/>
            </a:endParaRPr>
          </a:p>
          <a:p>
            <a:pPr indent="-302260" lvl="0" marL="314325" marR="5080" rtl="0" algn="l">
              <a:lnSpc>
                <a:spcPct val="100000"/>
              </a:lnSpc>
              <a:spcBef>
                <a:spcPts val="25"/>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Start Number (Cell Reference,  Value or Formula)</a:t>
            </a:r>
            <a:endParaRPr i="1" sz="2200">
              <a:solidFill>
                <a:schemeClr val="dk1"/>
              </a:solidFill>
              <a:latin typeface="Quattrocento Sans"/>
              <a:ea typeface="Quattrocento Sans"/>
              <a:cs typeface="Quattrocento Sans"/>
              <a:sym typeface="Quattrocento Sans"/>
            </a:endParaRPr>
          </a:p>
          <a:p>
            <a:pPr indent="-302260" lvl="0" marL="314325" marR="7620" rtl="0" algn="l">
              <a:lnSpc>
                <a:spcPct val="101499"/>
              </a:lnSpc>
              <a:spcBef>
                <a:spcPts val="0"/>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Number	of	Characters	(Cell  Reference, Value or Formula)</a:t>
            </a:r>
            <a:endParaRPr i="1" sz="2200">
              <a:solidFill>
                <a:schemeClr val="dk1"/>
              </a:solidFill>
              <a:latin typeface="Quattrocento Sans"/>
              <a:ea typeface="Quattrocento Sans"/>
              <a:cs typeface="Quattrocento Sans"/>
              <a:sym typeface="Quattrocento Sans"/>
            </a:endParaRPr>
          </a:p>
          <a:p>
            <a:pPr indent="-302260" lvl="0" marL="314325" marR="5080" rtl="0" algn="l">
              <a:lnSpc>
                <a:spcPct val="100000"/>
              </a:lnSpc>
              <a:spcBef>
                <a:spcPts val="25"/>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New Text (Cell Reference, Text  or Formula)</a:t>
            </a:r>
            <a:endParaRPr i="1" sz="2200">
              <a:solidFill>
                <a:schemeClr val="dk1"/>
              </a:solidFill>
              <a:latin typeface="Quattrocento Sans"/>
              <a:ea typeface="Quattrocento Sans"/>
              <a:cs typeface="Quattrocento Sans"/>
              <a:sym typeface="Quattrocento Sans"/>
            </a:endParaRPr>
          </a:p>
        </p:txBody>
      </p:sp>
      <p:sp>
        <p:nvSpPr>
          <p:cNvPr id="415" name="Google Shape;415;p22"/>
          <p:cNvSpPr/>
          <p:nvPr/>
        </p:nvSpPr>
        <p:spPr>
          <a:xfrm>
            <a:off x="5719914" y="1869122"/>
            <a:ext cx="6117336" cy="3889248"/>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9" name="Shape 419"/>
        <p:cNvGrpSpPr/>
        <p:nvPr/>
      </p:nvGrpSpPr>
      <p:grpSpPr>
        <a:xfrm>
          <a:off x="0" y="0"/>
          <a:ext cx="0" cy="0"/>
          <a:chOff x="0" y="0"/>
          <a:chExt cx="0" cy="0"/>
        </a:xfrm>
      </p:grpSpPr>
      <p:sp>
        <p:nvSpPr>
          <p:cNvPr id="420" name="Google Shape;420;p2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21" name="Google Shape;421;p23"/>
          <p:cNvSpPr txBox="1"/>
          <p:nvPr>
            <p:ph type="title"/>
          </p:nvPr>
        </p:nvSpPr>
        <p:spPr>
          <a:xfrm flipH="1">
            <a:off x="460375" y="681038"/>
            <a:ext cx="379132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Text Functions</a:t>
            </a:r>
            <a:endParaRPr b="1" i="1" sz="4400">
              <a:latin typeface="Quattrocento Sans"/>
              <a:ea typeface="Quattrocento Sans"/>
              <a:cs typeface="Quattrocento Sans"/>
              <a:sym typeface="Quattrocento Sans"/>
            </a:endParaRPr>
          </a:p>
        </p:txBody>
      </p:sp>
      <p:sp>
        <p:nvSpPr>
          <p:cNvPr descr="Image result for vectors" id="422" name="Google Shape;422;p2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3" name="Google Shape;423;p23"/>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424" name="Google Shape;424;p23"/>
          <p:cNvSpPr txBox="1"/>
          <p:nvPr/>
        </p:nvSpPr>
        <p:spPr>
          <a:xfrm>
            <a:off x="838198" y="1698718"/>
            <a:ext cx="9763432" cy="830997"/>
          </a:xfrm>
          <a:prstGeom prst="rect">
            <a:avLst/>
          </a:prstGeom>
          <a:noFill/>
          <a:ln>
            <a:noFill/>
          </a:ln>
        </p:spPr>
        <p:txBody>
          <a:bodyPr anchorCtr="0" anchor="t" bIns="45700" lIns="91425" spcFirstLastPara="1" rIns="91425" wrap="square" tIns="45700">
            <a:spAutoFit/>
          </a:bodyPr>
          <a:lstStyle/>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
        <p:nvSpPr>
          <p:cNvPr id="425" name="Google Shape;425;p23"/>
          <p:cNvSpPr txBox="1"/>
          <p:nvPr/>
        </p:nvSpPr>
        <p:spPr>
          <a:xfrm>
            <a:off x="460375" y="1601962"/>
            <a:ext cx="4448003" cy="5205271"/>
          </a:xfrm>
          <a:prstGeom prst="rect">
            <a:avLst/>
          </a:prstGeom>
          <a:noFill/>
          <a:ln>
            <a:noFill/>
          </a:ln>
        </p:spPr>
        <p:txBody>
          <a:bodyPr anchorCtr="0" anchor="t" bIns="0" lIns="0" spcFirstLastPara="1" rIns="0" wrap="square" tIns="15225">
            <a:spAutoFit/>
          </a:bodyPr>
          <a:lstStyle/>
          <a:p>
            <a:pPr indent="0" lvl="0" marL="12700" marR="0" rtl="0" algn="l">
              <a:lnSpc>
                <a:spcPct val="100000"/>
              </a:lnSpc>
              <a:spcBef>
                <a:spcPts val="0"/>
              </a:spcBef>
              <a:spcAft>
                <a:spcPts val="0"/>
              </a:spcAft>
              <a:buNone/>
            </a:pPr>
            <a:r>
              <a:rPr i="1" lang="en-IN" sz="2100">
                <a:solidFill>
                  <a:schemeClr val="dk1"/>
                </a:solidFill>
                <a:latin typeface="Quattrocento Sans"/>
                <a:ea typeface="Quattrocento Sans"/>
                <a:cs typeface="Quattrocento Sans"/>
                <a:sym typeface="Quattrocento Sans"/>
              </a:rPr>
              <a:t>SUBSTITUTE</a:t>
            </a:r>
            <a:endParaRPr i="1" sz="2100">
              <a:solidFill>
                <a:schemeClr val="dk1"/>
              </a:solidFill>
              <a:latin typeface="Quattrocento Sans"/>
              <a:ea typeface="Quattrocento Sans"/>
              <a:cs typeface="Quattrocento Sans"/>
              <a:sym typeface="Quattrocento Sans"/>
            </a:endParaRPr>
          </a:p>
          <a:p>
            <a:pPr indent="0" lvl="0" marL="0" marR="0" rtl="0" algn="l">
              <a:lnSpc>
                <a:spcPct val="100000"/>
              </a:lnSpc>
              <a:spcBef>
                <a:spcPts val="5"/>
              </a:spcBef>
              <a:spcAft>
                <a:spcPts val="0"/>
              </a:spcAft>
              <a:buNone/>
            </a:pPr>
            <a:r>
              <a:t/>
            </a:r>
            <a:endParaRPr i="1" sz="2100">
              <a:solidFill>
                <a:schemeClr val="dk1"/>
              </a:solidFill>
              <a:latin typeface="Quattrocento Sans"/>
              <a:ea typeface="Quattrocento Sans"/>
              <a:cs typeface="Quattrocento Sans"/>
              <a:sym typeface="Quattrocento Sans"/>
            </a:endParaRPr>
          </a:p>
          <a:p>
            <a:pPr indent="0" lvl="0" marL="12700" marR="6985" rtl="0" algn="just">
              <a:lnSpc>
                <a:spcPct val="101499"/>
              </a:lnSpc>
              <a:spcBef>
                <a:spcPts val="0"/>
              </a:spcBef>
              <a:spcAft>
                <a:spcPts val="0"/>
              </a:spcAft>
              <a:buNone/>
            </a:pPr>
            <a:r>
              <a:rPr i="1" lang="en-IN" sz="2100">
                <a:solidFill>
                  <a:schemeClr val="dk1"/>
                </a:solidFill>
                <a:latin typeface="Quattrocento Sans"/>
                <a:ea typeface="Quattrocento Sans"/>
                <a:cs typeface="Quattrocento Sans"/>
                <a:sym typeface="Quattrocento Sans"/>
              </a:rPr>
              <a:t>Substitutes all occurrences of a  search text string, within an original  text string, with the supplied  replacement text</a:t>
            </a:r>
            <a:endParaRPr/>
          </a:p>
          <a:p>
            <a:pPr indent="0" lvl="0" marL="0" marR="0" rtl="0" algn="l">
              <a:lnSpc>
                <a:spcPct val="100000"/>
              </a:lnSpc>
              <a:spcBef>
                <a:spcPts val="35"/>
              </a:spcBef>
              <a:spcAft>
                <a:spcPts val="0"/>
              </a:spcAft>
              <a:buNone/>
            </a:pPr>
            <a:r>
              <a:t/>
            </a:r>
            <a:endParaRPr i="1" sz="21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0"/>
              </a:spcBef>
              <a:spcAft>
                <a:spcPts val="0"/>
              </a:spcAft>
              <a:buNone/>
            </a:pPr>
            <a:r>
              <a:rPr b="1" i="1" lang="en-IN" sz="2100" u="sng">
                <a:solidFill>
                  <a:schemeClr val="dk1"/>
                </a:solidFill>
                <a:latin typeface="Quattrocento Sans"/>
                <a:ea typeface="Quattrocento Sans"/>
                <a:cs typeface="Quattrocento Sans"/>
                <a:sym typeface="Quattrocento Sans"/>
              </a:rPr>
              <a:t>Argument/s:</a:t>
            </a:r>
            <a:endParaRPr i="1" sz="2100">
              <a:solidFill>
                <a:schemeClr val="dk1"/>
              </a:solidFill>
              <a:latin typeface="Quattrocento Sans"/>
              <a:ea typeface="Quattrocento Sans"/>
              <a:cs typeface="Quattrocento Sans"/>
              <a:sym typeface="Quattrocento Sans"/>
            </a:endParaRPr>
          </a:p>
          <a:p>
            <a:pPr indent="-302260" lvl="0" marL="314325" marR="7620" rtl="0" algn="l">
              <a:lnSpc>
                <a:spcPct val="101499"/>
              </a:lnSpc>
              <a:spcBef>
                <a:spcPts val="0"/>
              </a:spcBef>
              <a:spcAft>
                <a:spcPts val="0"/>
              </a:spcAft>
              <a:buClr>
                <a:schemeClr val="dk1"/>
              </a:buClr>
              <a:buSzPts val="2100"/>
              <a:buFont typeface="Quattrocento Sans"/>
              <a:buAutoNum type="arabicPeriod"/>
            </a:pPr>
            <a:r>
              <a:rPr i="1" lang="en-IN" sz="2100">
                <a:solidFill>
                  <a:schemeClr val="dk1"/>
                </a:solidFill>
                <a:latin typeface="Quattrocento Sans"/>
                <a:ea typeface="Quattrocento Sans"/>
                <a:cs typeface="Quattrocento Sans"/>
                <a:sym typeface="Quattrocento Sans"/>
              </a:rPr>
              <a:t>Text (Cell Reference, Text or  Formula)</a:t>
            </a:r>
            <a:endParaRPr i="1" sz="2100">
              <a:solidFill>
                <a:schemeClr val="dk1"/>
              </a:solidFill>
              <a:latin typeface="Quattrocento Sans"/>
              <a:ea typeface="Quattrocento Sans"/>
              <a:cs typeface="Quattrocento Sans"/>
              <a:sym typeface="Quattrocento Sans"/>
            </a:endParaRPr>
          </a:p>
          <a:p>
            <a:pPr indent="-302260" lvl="0" marL="314325" marR="5080" rtl="0" algn="l">
              <a:spcBef>
                <a:spcPts val="35"/>
              </a:spcBef>
              <a:spcAft>
                <a:spcPts val="0"/>
              </a:spcAft>
              <a:buClr>
                <a:schemeClr val="dk1"/>
              </a:buClr>
              <a:buSzPts val="2100"/>
              <a:buFont typeface="Quattrocento Sans"/>
              <a:buAutoNum type="arabicPeriod"/>
            </a:pPr>
            <a:r>
              <a:rPr i="1" lang="en-IN" sz="2100">
                <a:solidFill>
                  <a:schemeClr val="dk1"/>
                </a:solidFill>
                <a:latin typeface="Quattrocento Sans"/>
                <a:ea typeface="Quattrocento Sans"/>
                <a:cs typeface="Quattrocento Sans"/>
                <a:sym typeface="Quattrocento Sans"/>
              </a:rPr>
              <a:t>Old Text (Cell Reference, Text  or Formula)</a:t>
            </a:r>
            <a:endParaRPr i="1" sz="2100">
              <a:solidFill>
                <a:schemeClr val="dk1"/>
              </a:solidFill>
              <a:latin typeface="Quattrocento Sans"/>
              <a:ea typeface="Quattrocento Sans"/>
              <a:cs typeface="Quattrocento Sans"/>
              <a:sym typeface="Quattrocento Sans"/>
            </a:endParaRPr>
          </a:p>
          <a:p>
            <a:pPr indent="-302260" lvl="0" marL="314325" marR="5080" rtl="0" algn="l">
              <a:spcBef>
                <a:spcPts val="10"/>
              </a:spcBef>
              <a:spcAft>
                <a:spcPts val="0"/>
              </a:spcAft>
              <a:buClr>
                <a:schemeClr val="dk1"/>
              </a:buClr>
              <a:buSzPts val="2100"/>
              <a:buFont typeface="Quattrocento Sans"/>
              <a:buAutoNum type="arabicPeriod"/>
            </a:pPr>
            <a:r>
              <a:rPr i="1" lang="en-IN" sz="2100">
                <a:solidFill>
                  <a:schemeClr val="dk1"/>
                </a:solidFill>
                <a:latin typeface="Quattrocento Sans"/>
                <a:ea typeface="Quattrocento Sans"/>
                <a:cs typeface="Quattrocento Sans"/>
                <a:sym typeface="Quattrocento Sans"/>
              </a:rPr>
              <a:t>New Text (Cell Reference, Text  or Formula)</a:t>
            </a:r>
            <a:endParaRPr i="1" sz="2100">
              <a:solidFill>
                <a:schemeClr val="dk1"/>
              </a:solidFill>
              <a:latin typeface="Quattrocento Sans"/>
              <a:ea typeface="Quattrocento Sans"/>
              <a:cs typeface="Quattrocento Sans"/>
              <a:sym typeface="Quattrocento Sans"/>
            </a:endParaRPr>
          </a:p>
          <a:p>
            <a:pPr indent="-302260" lvl="0" marL="314325" marR="5080" rtl="0" algn="l">
              <a:spcBef>
                <a:spcPts val="10"/>
              </a:spcBef>
              <a:spcAft>
                <a:spcPts val="0"/>
              </a:spcAft>
              <a:buClr>
                <a:schemeClr val="dk1"/>
              </a:buClr>
              <a:buSzPts val="2100"/>
              <a:buFont typeface="Quattrocento Sans"/>
              <a:buAutoNum type="arabicPeriod"/>
            </a:pPr>
            <a:r>
              <a:rPr i="1" lang="en-IN" sz="2100">
                <a:solidFill>
                  <a:schemeClr val="dk1"/>
                </a:solidFill>
                <a:latin typeface="Quattrocento Sans"/>
                <a:ea typeface="Quattrocento Sans"/>
                <a:cs typeface="Quattrocento Sans"/>
                <a:sym typeface="Quattrocento Sans"/>
              </a:rPr>
              <a:t>Instance Number (Cell reference, Value or formula)</a:t>
            </a:r>
            <a:endParaRPr i="1" sz="2100">
              <a:solidFill>
                <a:schemeClr val="dk1"/>
              </a:solidFill>
              <a:latin typeface="Quattrocento Sans"/>
              <a:ea typeface="Quattrocento Sans"/>
              <a:cs typeface="Quattrocento Sans"/>
              <a:sym typeface="Quattrocento Sans"/>
            </a:endParaRPr>
          </a:p>
        </p:txBody>
      </p:sp>
      <p:sp>
        <p:nvSpPr>
          <p:cNvPr id="426" name="Google Shape;426;p23"/>
          <p:cNvSpPr/>
          <p:nvPr/>
        </p:nvSpPr>
        <p:spPr>
          <a:xfrm>
            <a:off x="5211884" y="1880187"/>
            <a:ext cx="6623304" cy="3886200"/>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39" name="Google Shape;139;p3"/>
          <p:cNvSpPr txBox="1"/>
          <p:nvPr>
            <p:ph type="title"/>
          </p:nvPr>
        </p:nvSpPr>
        <p:spPr>
          <a:xfrm flipH="1">
            <a:off x="838197" y="681038"/>
            <a:ext cx="625430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Working with Formulas </a:t>
            </a:r>
            <a:endParaRPr b="1" i="1" sz="4400">
              <a:latin typeface="Quattrocento Sans"/>
              <a:ea typeface="Quattrocento Sans"/>
              <a:cs typeface="Quattrocento Sans"/>
              <a:sym typeface="Quattrocento Sans"/>
            </a:endParaRPr>
          </a:p>
        </p:txBody>
      </p:sp>
      <p:sp>
        <p:nvSpPr>
          <p:cNvPr descr="Image result for vectors" id="140" name="Google Shape;140;p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1" name="Google Shape;141;p3"/>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42" name="Google Shape;142;p3"/>
          <p:cNvSpPr txBox="1"/>
          <p:nvPr/>
        </p:nvSpPr>
        <p:spPr>
          <a:xfrm>
            <a:off x="838198" y="1698718"/>
            <a:ext cx="9763432" cy="830997"/>
          </a:xfrm>
          <a:prstGeom prst="rect">
            <a:avLst/>
          </a:prstGeom>
          <a:noFill/>
          <a:ln>
            <a:noFill/>
          </a:ln>
        </p:spPr>
        <p:txBody>
          <a:bodyPr anchorCtr="0" anchor="t" bIns="45700" lIns="91425" spcFirstLastPara="1" rIns="91425" wrap="square" tIns="45700">
            <a:spAutoFit/>
          </a:bodyPr>
          <a:lstStyle/>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
        <p:nvSpPr>
          <p:cNvPr id="143" name="Google Shape;143;p3"/>
          <p:cNvSpPr txBox="1"/>
          <p:nvPr/>
        </p:nvSpPr>
        <p:spPr>
          <a:xfrm>
            <a:off x="838197" y="1631087"/>
            <a:ext cx="2684145" cy="3403881"/>
          </a:xfrm>
          <a:prstGeom prst="rect">
            <a:avLst/>
          </a:prstGeom>
          <a:noFill/>
          <a:ln>
            <a:noFill/>
          </a:ln>
        </p:spPr>
        <p:txBody>
          <a:bodyPr anchorCtr="0" anchor="t" bIns="0" lIns="0" spcFirstLastPara="1" rIns="0" wrap="square" tIns="12050">
            <a:spAutoFit/>
          </a:bodyPr>
          <a:lstStyle/>
          <a:p>
            <a:pPr indent="0" lvl="0" marL="12700" marR="0" rtl="0" algn="l">
              <a:lnSpc>
                <a:spcPct val="100000"/>
              </a:lnSpc>
              <a:spcBef>
                <a:spcPts val="0"/>
              </a:spcBef>
              <a:spcAft>
                <a:spcPts val="0"/>
              </a:spcAft>
              <a:buNone/>
            </a:pPr>
            <a:r>
              <a:rPr i="1" lang="en-IN" sz="2000">
                <a:solidFill>
                  <a:schemeClr val="dk1"/>
                </a:solidFill>
                <a:latin typeface="Quattrocento Sans"/>
                <a:ea typeface="Quattrocento Sans"/>
                <a:cs typeface="Quattrocento Sans"/>
                <a:sym typeface="Quattrocento Sans"/>
              </a:rPr>
              <a:t>To enter using the arrow keys</a:t>
            </a:r>
            <a:endParaRPr i="1" sz="2000">
              <a:solidFill>
                <a:schemeClr val="dk1"/>
              </a:solidFill>
              <a:latin typeface="Quattrocento Sans"/>
              <a:ea typeface="Quattrocento Sans"/>
              <a:cs typeface="Quattrocento Sans"/>
              <a:sym typeface="Quattrocento Sans"/>
            </a:endParaRPr>
          </a:p>
          <a:p>
            <a:pPr indent="0" lvl="0" marL="0" marR="0" rtl="0" algn="l">
              <a:lnSpc>
                <a:spcPct val="100000"/>
              </a:lnSpc>
              <a:spcBef>
                <a:spcPts val="30"/>
              </a:spcBef>
              <a:spcAft>
                <a:spcPts val="0"/>
              </a:spcAft>
              <a:buNone/>
            </a:pPr>
            <a:r>
              <a:t/>
            </a:r>
            <a:endParaRPr i="1" sz="20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0"/>
              </a:spcBef>
              <a:spcAft>
                <a:spcPts val="0"/>
              </a:spcAft>
              <a:buClr>
                <a:schemeClr val="dk1"/>
              </a:buClr>
              <a:buSzPts val="2000"/>
              <a:buFont typeface="Quattrocento Sans"/>
              <a:buAutoNum type="arabicPeriod"/>
            </a:pPr>
            <a:r>
              <a:rPr i="1" lang="en-IN" sz="2000">
                <a:solidFill>
                  <a:schemeClr val="dk1"/>
                </a:solidFill>
                <a:latin typeface="Quattrocento Sans"/>
                <a:ea typeface="Quattrocento Sans"/>
                <a:cs typeface="Quattrocento Sans"/>
                <a:sym typeface="Quattrocento Sans"/>
              </a:rPr>
              <a:t>Select cell A3</a:t>
            </a:r>
            <a:endParaRPr i="1" sz="20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5"/>
              </a:spcBef>
              <a:spcAft>
                <a:spcPts val="0"/>
              </a:spcAft>
              <a:buClr>
                <a:schemeClr val="dk1"/>
              </a:buClr>
              <a:buSzPts val="2000"/>
              <a:buFont typeface="Quattrocento Sans"/>
              <a:buAutoNum type="arabicPeriod"/>
            </a:pPr>
            <a:r>
              <a:rPr i="1" lang="en-IN" sz="2000">
                <a:solidFill>
                  <a:schemeClr val="dk1"/>
                </a:solidFill>
                <a:latin typeface="Quattrocento Sans"/>
                <a:ea typeface="Quattrocento Sans"/>
                <a:cs typeface="Quattrocento Sans"/>
                <a:sym typeface="Quattrocento Sans"/>
              </a:rPr>
              <a:t>Type "=SUM("</a:t>
            </a:r>
            <a:endParaRPr i="1" sz="2000">
              <a:solidFill>
                <a:schemeClr val="dk1"/>
              </a:solidFill>
              <a:latin typeface="Quattrocento Sans"/>
              <a:ea typeface="Quattrocento Sans"/>
              <a:cs typeface="Quattrocento Sans"/>
              <a:sym typeface="Quattrocento Sans"/>
            </a:endParaRPr>
          </a:p>
          <a:p>
            <a:pPr indent="-302260" lvl="0" marL="314325" marR="5080" rtl="0" algn="l">
              <a:lnSpc>
                <a:spcPct val="100000"/>
              </a:lnSpc>
              <a:spcBef>
                <a:spcPts val="25"/>
              </a:spcBef>
              <a:spcAft>
                <a:spcPts val="0"/>
              </a:spcAft>
              <a:buClr>
                <a:schemeClr val="dk1"/>
              </a:buClr>
              <a:buSzPts val="2000"/>
              <a:buFont typeface="Quattrocento Sans"/>
              <a:buAutoNum type="arabicPeriod"/>
            </a:pPr>
            <a:r>
              <a:rPr i="1" lang="en-IN" sz="2000">
                <a:solidFill>
                  <a:schemeClr val="dk1"/>
                </a:solidFill>
                <a:latin typeface="Quattrocento Sans"/>
                <a:ea typeface="Quattrocento Sans"/>
                <a:cs typeface="Quattrocento Sans"/>
                <a:sym typeface="Quattrocento Sans"/>
              </a:rPr>
              <a:t>Use "Up Arrow" key to select  A1 Enter ":"</a:t>
            </a:r>
            <a:endParaRPr i="1" sz="2000">
              <a:solidFill>
                <a:schemeClr val="dk1"/>
              </a:solidFill>
              <a:latin typeface="Quattrocento Sans"/>
              <a:ea typeface="Quattrocento Sans"/>
              <a:cs typeface="Quattrocento Sans"/>
              <a:sym typeface="Quattrocento Sans"/>
            </a:endParaRPr>
          </a:p>
          <a:p>
            <a:pPr indent="-302260" lvl="0" marL="314325" marR="5080" rtl="0" algn="l">
              <a:lnSpc>
                <a:spcPct val="101499"/>
              </a:lnSpc>
              <a:spcBef>
                <a:spcPts val="0"/>
              </a:spcBef>
              <a:spcAft>
                <a:spcPts val="0"/>
              </a:spcAft>
              <a:buClr>
                <a:schemeClr val="dk1"/>
              </a:buClr>
              <a:buSzPts val="2000"/>
              <a:buFont typeface="Quattrocento Sans"/>
              <a:buAutoNum type="arabicPeriod"/>
            </a:pPr>
            <a:r>
              <a:rPr i="1" lang="en-IN" sz="2000">
                <a:solidFill>
                  <a:schemeClr val="dk1"/>
                </a:solidFill>
                <a:latin typeface="Quattrocento Sans"/>
                <a:ea typeface="Quattrocento Sans"/>
                <a:cs typeface="Quattrocento Sans"/>
                <a:sym typeface="Quattrocento Sans"/>
              </a:rPr>
              <a:t>Use "Up Arrow" key to select  A2</a:t>
            </a:r>
            <a:endParaRPr i="1" sz="20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5"/>
              </a:spcBef>
              <a:spcAft>
                <a:spcPts val="0"/>
              </a:spcAft>
              <a:buClr>
                <a:schemeClr val="dk1"/>
              </a:buClr>
              <a:buSzPts val="2000"/>
              <a:buFont typeface="Quattrocento Sans"/>
              <a:buAutoNum type="arabicPeriod"/>
            </a:pPr>
            <a:r>
              <a:rPr i="1" lang="en-IN" sz="2000">
                <a:solidFill>
                  <a:schemeClr val="dk1"/>
                </a:solidFill>
                <a:latin typeface="Quattrocento Sans"/>
                <a:ea typeface="Quattrocento Sans"/>
                <a:cs typeface="Quattrocento Sans"/>
                <a:sym typeface="Quattrocento Sans"/>
              </a:rPr>
              <a:t>Type "("</a:t>
            </a:r>
            <a:endParaRPr i="1" sz="20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0"/>
              </a:spcBef>
              <a:spcAft>
                <a:spcPts val="0"/>
              </a:spcAft>
              <a:buClr>
                <a:schemeClr val="dk1"/>
              </a:buClr>
              <a:buSzPts val="2000"/>
              <a:buFont typeface="Quattrocento Sans"/>
              <a:buAutoNum type="arabicPeriod"/>
            </a:pPr>
            <a:r>
              <a:rPr i="1" lang="en-IN" sz="2000">
                <a:solidFill>
                  <a:schemeClr val="dk1"/>
                </a:solidFill>
                <a:latin typeface="Quattrocento Sans"/>
                <a:ea typeface="Quattrocento Sans"/>
                <a:cs typeface="Quattrocento Sans"/>
                <a:sym typeface="Quattrocento Sans"/>
              </a:rPr>
              <a:t>Hit enter</a:t>
            </a:r>
            <a:endParaRPr i="1" sz="2000">
              <a:solidFill>
                <a:schemeClr val="dk1"/>
              </a:solidFill>
              <a:latin typeface="Quattrocento Sans"/>
              <a:ea typeface="Quattrocento Sans"/>
              <a:cs typeface="Quattrocento Sans"/>
              <a:sym typeface="Quattrocento Sans"/>
            </a:endParaRPr>
          </a:p>
        </p:txBody>
      </p:sp>
      <p:sp>
        <p:nvSpPr>
          <p:cNvPr id="144" name="Google Shape;144;p3"/>
          <p:cNvSpPr txBox="1"/>
          <p:nvPr/>
        </p:nvSpPr>
        <p:spPr>
          <a:xfrm>
            <a:off x="7093087" y="5306567"/>
            <a:ext cx="4527165" cy="957955"/>
          </a:xfrm>
          <a:prstGeom prst="rect">
            <a:avLst/>
          </a:prstGeom>
          <a:solidFill>
            <a:srgbClr val="FCD3C2"/>
          </a:solidFill>
          <a:ln cap="flat" cmpd="sng" w="9525">
            <a:solidFill>
              <a:srgbClr val="FF0000"/>
            </a:solidFill>
            <a:prstDash val="solid"/>
            <a:round/>
            <a:headEnd len="sm" w="sm" type="none"/>
            <a:tailEnd len="sm" w="sm" type="none"/>
          </a:ln>
        </p:spPr>
        <p:txBody>
          <a:bodyPr anchorCtr="0" anchor="t" bIns="0" lIns="0" spcFirstLastPara="1" rIns="0" wrap="square" tIns="36175">
            <a:spAutoFit/>
          </a:bodyPr>
          <a:lstStyle/>
          <a:p>
            <a:pPr indent="0" lvl="0" marL="81915" marR="170815" rtl="0" algn="l">
              <a:lnSpc>
                <a:spcPct val="101899"/>
              </a:lnSpc>
              <a:spcBef>
                <a:spcPts val="0"/>
              </a:spcBef>
              <a:spcAft>
                <a:spcPts val="0"/>
              </a:spcAft>
              <a:buNone/>
            </a:pPr>
            <a:r>
              <a:rPr i="1" lang="en-IN" sz="2000">
                <a:solidFill>
                  <a:schemeClr val="dk1"/>
                </a:solidFill>
                <a:latin typeface="Quattrocento Sans"/>
                <a:ea typeface="Quattrocento Sans"/>
                <a:cs typeface="Quattrocento Sans"/>
                <a:sym typeface="Quattrocento Sans"/>
              </a:rPr>
              <a:t>Excel 2013 color-codes the  range addresses and ranges  when you’re entering or  editing a formula</a:t>
            </a:r>
            <a:endParaRPr i="1" sz="2000">
              <a:solidFill>
                <a:schemeClr val="dk1"/>
              </a:solidFill>
              <a:latin typeface="Quattrocento Sans"/>
              <a:ea typeface="Quattrocento Sans"/>
              <a:cs typeface="Quattrocento Sans"/>
              <a:sym typeface="Quattrocento Sans"/>
            </a:endParaRPr>
          </a:p>
        </p:txBody>
      </p:sp>
      <p:sp>
        <p:nvSpPr>
          <p:cNvPr id="145" name="Google Shape;145;p3"/>
          <p:cNvSpPr txBox="1"/>
          <p:nvPr/>
        </p:nvSpPr>
        <p:spPr>
          <a:xfrm>
            <a:off x="559834" y="5616716"/>
            <a:ext cx="3772753" cy="620298"/>
          </a:xfrm>
          <a:prstGeom prst="rect">
            <a:avLst/>
          </a:prstGeom>
          <a:solidFill>
            <a:srgbClr val="FCD3C2"/>
          </a:solidFill>
          <a:ln cap="flat" cmpd="sng" w="9525">
            <a:solidFill>
              <a:srgbClr val="FF0000"/>
            </a:solidFill>
            <a:prstDash val="solid"/>
            <a:round/>
            <a:headEnd len="sm" w="sm" type="none"/>
            <a:tailEnd len="sm" w="sm" type="none"/>
          </a:ln>
        </p:spPr>
        <p:txBody>
          <a:bodyPr anchorCtr="0" anchor="t" bIns="0" lIns="0" spcFirstLastPara="1" rIns="0" wrap="square" tIns="12700">
            <a:spAutoFit/>
          </a:bodyPr>
          <a:lstStyle/>
          <a:p>
            <a:pPr indent="0" lvl="0" marL="12700" marR="5080" rtl="0" algn="l">
              <a:lnSpc>
                <a:spcPct val="101699"/>
              </a:lnSpc>
              <a:spcBef>
                <a:spcPts val="0"/>
              </a:spcBef>
              <a:spcAft>
                <a:spcPts val="0"/>
              </a:spcAft>
              <a:buNone/>
            </a:pPr>
            <a:r>
              <a:rPr i="1" lang="en-IN" sz="2000">
                <a:solidFill>
                  <a:schemeClr val="dk1"/>
                </a:solidFill>
                <a:latin typeface="Quattrocento Sans"/>
                <a:ea typeface="Quattrocento Sans"/>
                <a:cs typeface="Quattrocento Sans"/>
                <a:sym typeface="Quattrocento Sans"/>
              </a:rPr>
              <a:t>You can also point to the data cells  by using your mouse</a:t>
            </a:r>
            <a:endParaRPr i="1" sz="2000">
              <a:solidFill>
                <a:schemeClr val="dk1"/>
              </a:solidFill>
              <a:latin typeface="Quattrocento Sans"/>
              <a:ea typeface="Quattrocento Sans"/>
              <a:cs typeface="Quattrocento Sans"/>
              <a:sym typeface="Quattrocento Sans"/>
            </a:endParaRPr>
          </a:p>
        </p:txBody>
      </p:sp>
      <p:sp>
        <p:nvSpPr>
          <p:cNvPr id="146" name="Google Shape;146;p3"/>
          <p:cNvSpPr/>
          <p:nvPr/>
        </p:nvSpPr>
        <p:spPr>
          <a:xfrm>
            <a:off x="4584702" y="1856740"/>
            <a:ext cx="7412735" cy="3112007"/>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52" name="Google Shape;152;p4"/>
          <p:cNvSpPr txBox="1"/>
          <p:nvPr>
            <p:ph type="title"/>
          </p:nvPr>
        </p:nvSpPr>
        <p:spPr>
          <a:xfrm flipH="1">
            <a:off x="307975" y="681038"/>
            <a:ext cx="580447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Working with Formulas </a:t>
            </a:r>
            <a:endParaRPr b="1" i="1" sz="4400">
              <a:latin typeface="Quattrocento Sans"/>
              <a:ea typeface="Quattrocento Sans"/>
              <a:cs typeface="Quattrocento Sans"/>
              <a:sym typeface="Quattrocento Sans"/>
            </a:endParaRPr>
          </a:p>
        </p:txBody>
      </p:sp>
      <p:sp>
        <p:nvSpPr>
          <p:cNvPr descr="Image result for vectors" id="153" name="Google Shape;153;p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4" name="Google Shape;154;p4"/>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55" name="Google Shape;155;p4"/>
          <p:cNvSpPr/>
          <p:nvPr/>
        </p:nvSpPr>
        <p:spPr>
          <a:xfrm>
            <a:off x="4526789" y="1772558"/>
            <a:ext cx="7470648" cy="3949815"/>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6" name="Google Shape;156;p4"/>
          <p:cNvSpPr txBox="1"/>
          <p:nvPr/>
        </p:nvSpPr>
        <p:spPr>
          <a:xfrm>
            <a:off x="296061" y="1772558"/>
            <a:ext cx="3934985" cy="3059171"/>
          </a:xfrm>
          <a:prstGeom prst="rect">
            <a:avLst/>
          </a:prstGeom>
          <a:noFill/>
          <a:ln>
            <a:noFill/>
          </a:ln>
        </p:spPr>
        <p:txBody>
          <a:bodyPr anchorCtr="0" anchor="t" bIns="0" lIns="0" spcFirstLastPara="1" rIns="0" wrap="square" tIns="12050">
            <a:spAutoFit/>
          </a:bodyPr>
          <a:lstStyle/>
          <a:p>
            <a:pPr indent="0" lvl="0" marL="12700" marR="5080" rtl="0" algn="l">
              <a:lnSpc>
                <a:spcPct val="100000"/>
              </a:lnSpc>
              <a:spcBef>
                <a:spcPts val="0"/>
              </a:spcBef>
              <a:spcAft>
                <a:spcPts val="0"/>
              </a:spcAft>
              <a:buNone/>
            </a:pPr>
            <a:r>
              <a:rPr i="1" lang="en-IN" sz="2200">
                <a:solidFill>
                  <a:schemeClr val="dk1"/>
                </a:solidFill>
                <a:latin typeface="Quattrocento Sans"/>
                <a:ea typeface="Quattrocento Sans"/>
                <a:cs typeface="Quattrocento Sans"/>
                <a:sym typeface="Quattrocento Sans"/>
              </a:rPr>
              <a:t>Using the “Fx” button to insert a  formula</a:t>
            </a:r>
            <a:endParaRPr i="1" sz="2200">
              <a:solidFill>
                <a:schemeClr val="dk1"/>
              </a:solidFill>
              <a:latin typeface="Quattrocento Sans"/>
              <a:ea typeface="Quattrocento Sans"/>
              <a:cs typeface="Quattrocento Sans"/>
              <a:sym typeface="Quattrocento Sans"/>
            </a:endParaRPr>
          </a:p>
          <a:p>
            <a:pPr indent="0" lvl="0" marL="0" marR="0" rtl="0" algn="l">
              <a:lnSpc>
                <a:spcPct val="100000"/>
              </a:lnSpc>
              <a:spcBef>
                <a:spcPts val="40"/>
              </a:spcBef>
              <a:spcAft>
                <a:spcPts val="0"/>
              </a:spcAft>
              <a:buNone/>
            </a:pPr>
            <a:r>
              <a:t/>
            </a:r>
            <a:endParaRPr i="1" sz="2200">
              <a:solidFill>
                <a:schemeClr val="dk1"/>
              </a:solidFill>
              <a:latin typeface="Quattrocento Sans"/>
              <a:ea typeface="Quattrocento Sans"/>
              <a:cs typeface="Quattrocento Sans"/>
              <a:sym typeface="Quattrocento Sans"/>
            </a:endParaRPr>
          </a:p>
          <a:p>
            <a:pPr indent="-302260" lvl="0" marL="335280" marR="0" rtl="0" algn="l">
              <a:lnSpc>
                <a:spcPct val="100000"/>
              </a:lnSpc>
              <a:spcBef>
                <a:spcPts val="5"/>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Select cell A3</a:t>
            </a:r>
            <a:endParaRPr i="1" sz="2200">
              <a:solidFill>
                <a:schemeClr val="dk1"/>
              </a:solidFill>
              <a:latin typeface="Quattrocento Sans"/>
              <a:ea typeface="Quattrocento Sans"/>
              <a:cs typeface="Quattrocento Sans"/>
              <a:sym typeface="Quattrocento Sans"/>
            </a:endParaRPr>
          </a:p>
          <a:p>
            <a:pPr indent="-302260" lvl="0" marL="335280" marR="0" rtl="0" algn="l">
              <a:lnSpc>
                <a:spcPct val="100000"/>
              </a:lnSpc>
              <a:spcBef>
                <a:spcPts val="20"/>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Click on "Fx“ </a:t>
            </a:r>
            <a:r>
              <a:rPr b="1" i="1" lang="en-IN" sz="2200" u="sng">
                <a:solidFill>
                  <a:schemeClr val="dk1"/>
                </a:solidFill>
                <a:latin typeface="Quattrocento Sans"/>
                <a:ea typeface="Quattrocento Sans"/>
                <a:cs typeface="Quattrocento Sans"/>
                <a:sym typeface="Quattrocento Sans"/>
              </a:rPr>
              <a:t>(or Shift + F3)</a:t>
            </a:r>
            <a:endParaRPr i="1" sz="2200">
              <a:solidFill>
                <a:schemeClr val="dk1"/>
              </a:solidFill>
              <a:latin typeface="Quattrocento Sans"/>
              <a:ea typeface="Quattrocento Sans"/>
              <a:cs typeface="Quattrocento Sans"/>
              <a:sym typeface="Quattrocento Sans"/>
            </a:endParaRPr>
          </a:p>
          <a:p>
            <a:pPr indent="-302260" lvl="0" marL="335280" marR="0" rtl="0" algn="l">
              <a:lnSpc>
                <a:spcPct val="100000"/>
              </a:lnSpc>
              <a:spcBef>
                <a:spcPts val="25"/>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Select desired function</a:t>
            </a:r>
            <a:endParaRPr i="1" sz="2200">
              <a:solidFill>
                <a:schemeClr val="dk1"/>
              </a:solidFill>
              <a:latin typeface="Quattrocento Sans"/>
              <a:ea typeface="Quattrocento Sans"/>
              <a:cs typeface="Quattrocento Sans"/>
              <a:sym typeface="Quattrocento Sans"/>
            </a:endParaRPr>
          </a:p>
          <a:p>
            <a:pPr indent="-302260" lvl="0" marL="335280" marR="0" rtl="0" algn="l">
              <a:lnSpc>
                <a:spcPct val="100000"/>
              </a:lnSpc>
              <a:spcBef>
                <a:spcPts val="25"/>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Click "Ok"</a:t>
            </a:r>
            <a:endParaRPr i="1" sz="2200">
              <a:solidFill>
                <a:schemeClr val="dk1"/>
              </a:solidFill>
              <a:latin typeface="Quattrocento Sans"/>
              <a:ea typeface="Quattrocento Sans"/>
              <a:cs typeface="Quattrocento Sans"/>
              <a:sym typeface="Quattrocento Sans"/>
            </a:endParaRPr>
          </a:p>
          <a:p>
            <a:pPr indent="-302260" lvl="0" marL="335280" marR="0" rtl="0" algn="l">
              <a:lnSpc>
                <a:spcPct val="100000"/>
              </a:lnSpc>
              <a:spcBef>
                <a:spcPts val="0"/>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Insert "Arguments"</a:t>
            </a:r>
            <a:endParaRPr i="1" sz="2200">
              <a:solidFill>
                <a:schemeClr val="dk1"/>
              </a:solidFill>
              <a:latin typeface="Quattrocento Sans"/>
              <a:ea typeface="Quattrocento Sans"/>
              <a:cs typeface="Quattrocento Sans"/>
              <a:sym typeface="Quattrocento Sans"/>
            </a:endParaRPr>
          </a:p>
          <a:p>
            <a:pPr indent="-302260" lvl="0" marL="335280" marR="0" rtl="0" algn="l">
              <a:lnSpc>
                <a:spcPct val="100000"/>
              </a:lnSpc>
              <a:spcBef>
                <a:spcPts val="25"/>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Hit enter</a:t>
            </a:r>
            <a:endParaRPr i="1" sz="22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62" name="Google Shape;162;p5"/>
          <p:cNvSpPr txBox="1"/>
          <p:nvPr>
            <p:ph type="title"/>
          </p:nvPr>
        </p:nvSpPr>
        <p:spPr>
          <a:xfrm flipH="1">
            <a:off x="319734" y="651721"/>
            <a:ext cx="5990305"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Working with Formulas </a:t>
            </a:r>
            <a:endParaRPr b="1" i="1" sz="4400">
              <a:latin typeface="Quattrocento Sans"/>
              <a:ea typeface="Quattrocento Sans"/>
              <a:cs typeface="Quattrocento Sans"/>
              <a:sym typeface="Quattrocento Sans"/>
            </a:endParaRPr>
          </a:p>
        </p:txBody>
      </p:sp>
      <p:sp>
        <p:nvSpPr>
          <p:cNvPr descr="Image result for vectors" id="163" name="Google Shape;163;p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4" name="Google Shape;164;p5"/>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65" name="Google Shape;165;p5"/>
          <p:cNvSpPr txBox="1"/>
          <p:nvPr/>
        </p:nvSpPr>
        <p:spPr>
          <a:xfrm>
            <a:off x="319734" y="1717879"/>
            <a:ext cx="3990136" cy="3440173"/>
          </a:xfrm>
          <a:prstGeom prst="rect">
            <a:avLst/>
          </a:prstGeom>
          <a:noFill/>
          <a:ln>
            <a:noFill/>
          </a:ln>
        </p:spPr>
        <p:txBody>
          <a:bodyPr anchorCtr="0" anchor="t" bIns="0" lIns="0" spcFirstLastPara="1" rIns="0" wrap="square" tIns="15225">
            <a:spAutoFit/>
          </a:bodyPr>
          <a:lstStyle/>
          <a:p>
            <a:pPr indent="0" lvl="0" marL="12065" marR="0" rtl="0" algn="l">
              <a:spcBef>
                <a:spcPts val="0"/>
              </a:spcBef>
              <a:spcAft>
                <a:spcPts val="0"/>
              </a:spcAft>
              <a:buNone/>
            </a:pPr>
            <a:r>
              <a:rPr i="1" lang="en-IN" sz="2200">
                <a:solidFill>
                  <a:schemeClr val="dk1"/>
                </a:solidFill>
                <a:latin typeface="Quattrocento Sans"/>
                <a:ea typeface="Quattrocento Sans"/>
                <a:cs typeface="Quattrocento Sans"/>
                <a:sym typeface="Quattrocento Sans"/>
              </a:rPr>
              <a:t>Using the “Formulas Tab”</a:t>
            </a:r>
            <a:endParaRPr i="1" sz="2200">
              <a:solidFill>
                <a:schemeClr val="dk1"/>
              </a:solidFill>
              <a:latin typeface="Quattrocento Sans"/>
              <a:ea typeface="Quattrocento Sans"/>
              <a:cs typeface="Quattrocento Sans"/>
              <a:sym typeface="Quattrocento Sans"/>
            </a:endParaRPr>
          </a:p>
          <a:p>
            <a:pPr indent="-162560" lvl="0" marL="314325" marR="0" rtl="0" algn="l">
              <a:lnSpc>
                <a:spcPct val="100000"/>
              </a:lnSpc>
              <a:spcBef>
                <a:spcPts val="120"/>
              </a:spcBef>
              <a:spcAft>
                <a:spcPts val="0"/>
              </a:spcAft>
              <a:buClr>
                <a:schemeClr val="dk1"/>
              </a:buClr>
              <a:buSzPts val="2200"/>
              <a:buFont typeface="Calibri"/>
              <a:buNone/>
            </a:pPr>
            <a:r>
              <a:t/>
            </a:r>
            <a:endParaRPr i="1" sz="22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120"/>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Select cell A3</a:t>
            </a:r>
            <a:endParaRPr i="1" sz="22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0"/>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Click on “Formulas"</a:t>
            </a:r>
            <a:endParaRPr i="1" sz="2200">
              <a:solidFill>
                <a:schemeClr val="dk1"/>
              </a:solidFill>
              <a:latin typeface="Quattrocento Sans"/>
              <a:ea typeface="Quattrocento Sans"/>
              <a:cs typeface="Quattrocento Sans"/>
              <a:sym typeface="Quattrocento Sans"/>
            </a:endParaRPr>
          </a:p>
          <a:p>
            <a:pPr indent="-302260" lvl="0" marL="314325" marR="5080" rtl="0" algn="l">
              <a:lnSpc>
                <a:spcPct val="101000"/>
              </a:lnSpc>
              <a:spcBef>
                <a:spcPts val="10"/>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Select desired function by  clicking on the “Expand” of  required group and clicking  on the function</a:t>
            </a:r>
            <a:endParaRPr i="1" sz="22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5"/>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Insert "Arguments"</a:t>
            </a:r>
            <a:endParaRPr i="1" sz="22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5"/>
              </a:spcBef>
              <a:spcAft>
                <a:spcPts val="0"/>
              </a:spcAft>
              <a:buClr>
                <a:schemeClr val="dk1"/>
              </a:buClr>
              <a:buSzPts val="2200"/>
              <a:buFont typeface="Quattrocento Sans"/>
              <a:buAutoNum type="arabicPeriod"/>
            </a:pPr>
            <a:r>
              <a:rPr i="1" lang="en-IN" sz="2200">
                <a:solidFill>
                  <a:schemeClr val="dk1"/>
                </a:solidFill>
                <a:latin typeface="Quattrocento Sans"/>
                <a:ea typeface="Quattrocento Sans"/>
                <a:cs typeface="Quattrocento Sans"/>
                <a:sym typeface="Quattrocento Sans"/>
              </a:rPr>
              <a:t>Hit enter</a:t>
            </a:r>
            <a:endParaRPr i="1" sz="2200">
              <a:solidFill>
                <a:schemeClr val="dk1"/>
              </a:solidFill>
              <a:latin typeface="Quattrocento Sans"/>
              <a:ea typeface="Quattrocento Sans"/>
              <a:cs typeface="Quattrocento Sans"/>
              <a:sym typeface="Quattrocento Sans"/>
            </a:endParaRPr>
          </a:p>
        </p:txBody>
      </p:sp>
      <p:grpSp>
        <p:nvGrpSpPr>
          <p:cNvPr id="166" name="Google Shape;166;p5"/>
          <p:cNvGrpSpPr/>
          <p:nvPr/>
        </p:nvGrpSpPr>
        <p:grpSpPr>
          <a:xfrm>
            <a:off x="4952490" y="2159178"/>
            <a:ext cx="7144511" cy="2752470"/>
            <a:chOff x="3133344" y="2131060"/>
            <a:chExt cx="7144511" cy="2752470"/>
          </a:xfrm>
        </p:grpSpPr>
        <p:sp>
          <p:nvSpPr>
            <p:cNvPr id="167" name="Google Shape;167;p5"/>
            <p:cNvSpPr/>
            <p:nvPr/>
          </p:nvSpPr>
          <p:spPr>
            <a:xfrm>
              <a:off x="3133344" y="2131060"/>
              <a:ext cx="7144511" cy="1530096"/>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8" name="Google Shape;168;p5"/>
            <p:cNvSpPr/>
            <p:nvPr/>
          </p:nvSpPr>
          <p:spPr>
            <a:xfrm>
              <a:off x="3526536" y="3405124"/>
              <a:ext cx="192024" cy="188975"/>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9" name="Google Shape;169;p5"/>
            <p:cNvSpPr/>
            <p:nvPr/>
          </p:nvSpPr>
          <p:spPr>
            <a:xfrm>
              <a:off x="4581144" y="3405124"/>
              <a:ext cx="192023" cy="188975"/>
            </a:xfrm>
            <a:prstGeom prst="rect">
              <a:avLst/>
            </a:prstGeom>
            <a:blipFill rotWithShape="1">
              <a:blip r:embed="rId5">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0" name="Google Shape;170;p5"/>
            <p:cNvSpPr/>
            <p:nvPr/>
          </p:nvSpPr>
          <p:spPr>
            <a:xfrm>
              <a:off x="5099304" y="3405124"/>
              <a:ext cx="192024" cy="188975"/>
            </a:xfrm>
            <a:prstGeom prst="rect">
              <a:avLst/>
            </a:prstGeom>
            <a:blipFill rotWithShape="1">
              <a:blip r:embed="rId6">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1" name="Google Shape;171;p5"/>
            <p:cNvSpPr/>
            <p:nvPr/>
          </p:nvSpPr>
          <p:spPr>
            <a:xfrm>
              <a:off x="5815583" y="3405124"/>
              <a:ext cx="192024" cy="188975"/>
            </a:xfrm>
            <a:prstGeom prst="rect">
              <a:avLst/>
            </a:prstGeom>
            <a:blipFill rotWithShape="1">
              <a:blip r:embed="rId7">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2" name="Google Shape;172;p5"/>
            <p:cNvSpPr/>
            <p:nvPr/>
          </p:nvSpPr>
          <p:spPr>
            <a:xfrm>
              <a:off x="6452615" y="3405124"/>
              <a:ext cx="188976" cy="192024"/>
            </a:xfrm>
            <a:prstGeom prst="rect">
              <a:avLst/>
            </a:prstGeom>
            <a:blipFill rotWithShape="1">
              <a:blip r:embed="rId8">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3" name="Google Shape;173;p5"/>
            <p:cNvSpPr/>
            <p:nvPr/>
          </p:nvSpPr>
          <p:spPr>
            <a:xfrm>
              <a:off x="7324344" y="3405124"/>
              <a:ext cx="188975" cy="188975"/>
            </a:xfrm>
            <a:prstGeom prst="rect">
              <a:avLst/>
            </a:prstGeom>
            <a:blipFill rotWithShape="1">
              <a:blip r:embed="rId9">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4" name="Google Shape;174;p5"/>
            <p:cNvSpPr/>
            <p:nvPr/>
          </p:nvSpPr>
          <p:spPr>
            <a:xfrm>
              <a:off x="8357615" y="3405124"/>
              <a:ext cx="188975" cy="188975"/>
            </a:xfrm>
            <a:prstGeom prst="rect">
              <a:avLst/>
            </a:prstGeom>
            <a:blipFill rotWithShape="1">
              <a:blip r:embed="rId10">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5" name="Google Shape;175;p5"/>
            <p:cNvSpPr/>
            <p:nvPr/>
          </p:nvSpPr>
          <p:spPr>
            <a:xfrm>
              <a:off x="8955023" y="3405124"/>
              <a:ext cx="192024" cy="188975"/>
            </a:xfrm>
            <a:prstGeom prst="rect">
              <a:avLst/>
            </a:prstGeom>
            <a:blipFill rotWithShape="1">
              <a:blip r:embed="rId11">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6" name="Google Shape;176;p5"/>
            <p:cNvSpPr/>
            <p:nvPr/>
          </p:nvSpPr>
          <p:spPr>
            <a:xfrm>
              <a:off x="10073639" y="3405124"/>
              <a:ext cx="188975" cy="188975"/>
            </a:xfrm>
            <a:prstGeom prst="rect">
              <a:avLst/>
            </a:prstGeom>
            <a:blipFill rotWithShape="1">
              <a:blip r:embed="rId12">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7" name="Google Shape;177;p5"/>
            <p:cNvSpPr/>
            <p:nvPr/>
          </p:nvSpPr>
          <p:spPr>
            <a:xfrm>
              <a:off x="3672840" y="3539235"/>
              <a:ext cx="5386070" cy="920750"/>
            </a:xfrm>
            <a:custGeom>
              <a:rect b="b" l="l" r="r" t="t"/>
              <a:pathLst>
                <a:path extrusionOk="0" h="920750" w="5386070">
                  <a:moveTo>
                    <a:pt x="3078480" y="737616"/>
                  </a:moveTo>
                  <a:lnTo>
                    <a:pt x="3047136" y="744474"/>
                  </a:lnTo>
                  <a:lnTo>
                    <a:pt x="2889504" y="36576"/>
                  </a:lnTo>
                  <a:lnTo>
                    <a:pt x="2859024" y="45720"/>
                  </a:lnTo>
                  <a:lnTo>
                    <a:pt x="3012452" y="745058"/>
                  </a:lnTo>
                  <a:lnTo>
                    <a:pt x="3002407" y="754265"/>
                  </a:lnTo>
                  <a:lnTo>
                    <a:pt x="2992564" y="756412"/>
                  </a:lnTo>
                  <a:lnTo>
                    <a:pt x="2990088" y="752856"/>
                  </a:lnTo>
                  <a:lnTo>
                    <a:pt x="2989592" y="753745"/>
                  </a:lnTo>
                  <a:lnTo>
                    <a:pt x="2304288" y="6096"/>
                  </a:lnTo>
                  <a:lnTo>
                    <a:pt x="2279904" y="27432"/>
                  </a:lnTo>
                  <a:lnTo>
                    <a:pt x="2969196" y="779411"/>
                  </a:lnTo>
                  <a:lnTo>
                    <a:pt x="1584960" y="0"/>
                  </a:lnTo>
                  <a:lnTo>
                    <a:pt x="1569720" y="30480"/>
                  </a:lnTo>
                  <a:lnTo>
                    <a:pt x="2799359" y="722833"/>
                  </a:lnTo>
                  <a:lnTo>
                    <a:pt x="1066800" y="0"/>
                  </a:lnTo>
                  <a:lnTo>
                    <a:pt x="1051560" y="30480"/>
                  </a:lnTo>
                  <a:lnTo>
                    <a:pt x="2951899" y="822058"/>
                  </a:lnTo>
                  <a:lnTo>
                    <a:pt x="2948940" y="827430"/>
                  </a:lnTo>
                  <a:lnTo>
                    <a:pt x="2947416" y="826008"/>
                  </a:lnTo>
                  <a:lnTo>
                    <a:pt x="2944850" y="834821"/>
                  </a:lnTo>
                  <a:lnTo>
                    <a:pt x="2941307" y="841248"/>
                  </a:lnTo>
                  <a:lnTo>
                    <a:pt x="2942971" y="841298"/>
                  </a:lnTo>
                  <a:lnTo>
                    <a:pt x="2938107" y="858075"/>
                  </a:lnTo>
                  <a:lnTo>
                    <a:pt x="9144" y="0"/>
                  </a:lnTo>
                  <a:lnTo>
                    <a:pt x="0" y="33528"/>
                  </a:lnTo>
                  <a:lnTo>
                    <a:pt x="2929229" y="888657"/>
                  </a:lnTo>
                  <a:lnTo>
                    <a:pt x="2919984" y="920496"/>
                  </a:lnTo>
                  <a:lnTo>
                    <a:pt x="3029712" y="902208"/>
                  </a:lnTo>
                  <a:lnTo>
                    <a:pt x="3019831" y="893064"/>
                  </a:lnTo>
                  <a:lnTo>
                    <a:pt x="2974162" y="850785"/>
                  </a:lnTo>
                  <a:lnTo>
                    <a:pt x="3054096" y="844296"/>
                  </a:lnTo>
                  <a:lnTo>
                    <a:pt x="3071507" y="768096"/>
                  </a:lnTo>
                  <a:lnTo>
                    <a:pt x="3078480" y="737616"/>
                  </a:lnTo>
                  <a:close/>
                </a:path>
                <a:path extrusionOk="0" h="920750" w="5386070">
                  <a:moveTo>
                    <a:pt x="3703320" y="24384"/>
                  </a:moveTo>
                  <a:lnTo>
                    <a:pt x="3675888" y="6096"/>
                  </a:lnTo>
                  <a:lnTo>
                    <a:pt x="3151632" y="731062"/>
                  </a:lnTo>
                  <a:lnTo>
                    <a:pt x="3127248" y="713232"/>
                  </a:lnTo>
                  <a:lnTo>
                    <a:pt x="3108960" y="822960"/>
                  </a:lnTo>
                  <a:lnTo>
                    <a:pt x="3206496" y="771144"/>
                  </a:lnTo>
                  <a:lnTo>
                    <a:pt x="3198152" y="765060"/>
                  </a:lnTo>
                  <a:lnTo>
                    <a:pt x="3179648" y="751535"/>
                  </a:lnTo>
                  <a:lnTo>
                    <a:pt x="3703320" y="24384"/>
                  </a:lnTo>
                  <a:close/>
                </a:path>
                <a:path extrusionOk="0" h="920750" w="5386070">
                  <a:moveTo>
                    <a:pt x="5385816" y="54864"/>
                  </a:moveTo>
                  <a:lnTo>
                    <a:pt x="5373624" y="24384"/>
                  </a:lnTo>
                  <a:lnTo>
                    <a:pt x="3274263" y="850214"/>
                  </a:lnTo>
                  <a:lnTo>
                    <a:pt x="3271964" y="844296"/>
                  </a:lnTo>
                  <a:lnTo>
                    <a:pt x="3276600" y="844296"/>
                  </a:lnTo>
                  <a:lnTo>
                    <a:pt x="3265563" y="822960"/>
                  </a:lnTo>
                  <a:lnTo>
                    <a:pt x="3261576" y="815263"/>
                  </a:lnTo>
                  <a:lnTo>
                    <a:pt x="4788408" y="54864"/>
                  </a:lnTo>
                  <a:lnTo>
                    <a:pt x="4773168" y="24384"/>
                  </a:lnTo>
                  <a:lnTo>
                    <a:pt x="3245916" y="784999"/>
                  </a:lnTo>
                  <a:lnTo>
                    <a:pt x="3230880" y="755904"/>
                  </a:lnTo>
                  <a:lnTo>
                    <a:pt x="3163824" y="844296"/>
                  </a:lnTo>
                  <a:lnTo>
                    <a:pt x="3237839" y="844296"/>
                  </a:lnTo>
                  <a:lnTo>
                    <a:pt x="3188208" y="902208"/>
                  </a:lnTo>
                  <a:lnTo>
                    <a:pt x="3297936" y="911352"/>
                  </a:lnTo>
                  <a:lnTo>
                    <a:pt x="3288487" y="886968"/>
                  </a:lnTo>
                  <a:lnTo>
                    <a:pt x="3286112" y="880833"/>
                  </a:lnTo>
                  <a:lnTo>
                    <a:pt x="5385816" y="54864"/>
                  </a:lnTo>
                  <a:close/>
                </a:path>
              </a:pathLst>
            </a:custGeom>
            <a:solidFill>
              <a:srgbClr val="001F5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8" name="Google Shape;178;p5"/>
            <p:cNvSpPr/>
            <p:nvPr/>
          </p:nvSpPr>
          <p:spPr>
            <a:xfrm>
              <a:off x="6684264" y="4343908"/>
              <a:ext cx="192024" cy="192024"/>
            </a:xfrm>
            <a:prstGeom prst="rect">
              <a:avLst/>
            </a:prstGeom>
            <a:blipFill rotWithShape="1">
              <a:blip r:embed="rId1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9" name="Google Shape;179;p5"/>
            <p:cNvSpPr/>
            <p:nvPr/>
          </p:nvSpPr>
          <p:spPr>
            <a:xfrm>
              <a:off x="3456432" y="3539235"/>
              <a:ext cx="6659880" cy="1344295"/>
            </a:xfrm>
            <a:custGeom>
              <a:rect b="b" l="l" r="r" t="t"/>
              <a:pathLst>
                <a:path extrusionOk="0" h="1344295" w="6659880">
                  <a:moveTo>
                    <a:pt x="6659880" y="33528"/>
                  </a:moveTo>
                  <a:lnTo>
                    <a:pt x="6650736" y="0"/>
                  </a:lnTo>
                  <a:lnTo>
                    <a:pt x="3940048" y="737616"/>
                  </a:lnTo>
                  <a:lnTo>
                    <a:pt x="112776" y="737616"/>
                  </a:lnTo>
                  <a:lnTo>
                    <a:pt x="70104" y="746772"/>
                  </a:lnTo>
                  <a:lnTo>
                    <a:pt x="18275" y="786396"/>
                  </a:lnTo>
                  <a:lnTo>
                    <a:pt x="3048" y="826008"/>
                  </a:lnTo>
                  <a:lnTo>
                    <a:pt x="0" y="850392"/>
                  </a:lnTo>
                  <a:lnTo>
                    <a:pt x="0" y="1231392"/>
                  </a:lnTo>
                  <a:lnTo>
                    <a:pt x="9144" y="1274064"/>
                  </a:lnTo>
                  <a:lnTo>
                    <a:pt x="48768" y="1325880"/>
                  </a:lnTo>
                  <a:lnTo>
                    <a:pt x="91440" y="1341120"/>
                  </a:lnTo>
                  <a:lnTo>
                    <a:pt x="112776" y="1344168"/>
                  </a:lnTo>
                  <a:lnTo>
                    <a:pt x="6537960" y="1344168"/>
                  </a:lnTo>
                  <a:lnTo>
                    <a:pt x="6580632" y="1335024"/>
                  </a:lnTo>
                  <a:lnTo>
                    <a:pt x="6617208" y="1310640"/>
                  </a:lnTo>
                  <a:lnTo>
                    <a:pt x="6626961" y="1298448"/>
                  </a:lnTo>
                  <a:lnTo>
                    <a:pt x="6629400" y="1295400"/>
                  </a:lnTo>
                  <a:lnTo>
                    <a:pt x="6632880" y="1289304"/>
                  </a:lnTo>
                  <a:lnTo>
                    <a:pt x="6641592" y="1274064"/>
                  </a:lnTo>
                  <a:lnTo>
                    <a:pt x="6645656" y="1261872"/>
                  </a:lnTo>
                  <a:lnTo>
                    <a:pt x="6647688" y="1255776"/>
                  </a:lnTo>
                  <a:lnTo>
                    <a:pt x="6648450" y="1249680"/>
                  </a:lnTo>
                  <a:lnTo>
                    <a:pt x="6650736" y="1231392"/>
                  </a:lnTo>
                  <a:lnTo>
                    <a:pt x="6650736" y="850392"/>
                  </a:lnTo>
                  <a:lnTo>
                    <a:pt x="6648450" y="832104"/>
                  </a:lnTo>
                  <a:lnTo>
                    <a:pt x="6647688" y="826008"/>
                  </a:lnTo>
                  <a:lnTo>
                    <a:pt x="6645935" y="819912"/>
                  </a:lnTo>
                  <a:lnTo>
                    <a:pt x="6642455" y="807720"/>
                  </a:lnTo>
                  <a:lnTo>
                    <a:pt x="6641592" y="804672"/>
                  </a:lnTo>
                  <a:lnTo>
                    <a:pt x="6633464" y="792480"/>
                  </a:lnTo>
                  <a:lnTo>
                    <a:pt x="6598920" y="755904"/>
                  </a:lnTo>
                  <a:lnTo>
                    <a:pt x="6559296" y="740664"/>
                  </a:lnTo>
                  <a:lnTo>
                    <a:pt x="6537960" y="737616"/>
                  </a:lnTo>
                  <a:lnTo>
                    <a:pt x="4072432" y="737616"/>
                  </a:lnTo>
                  <a:lnTo>
                    <a:pt x="6659880" y="33528"/>
                  </a:lnTo>
                  <a:close/>
                </a:path>
              </a:pathLst>
            </a:custGeom>
            <a:solidFill>
              <a:srgbClr val="001F5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85" name="Google Shape;185;p6"/>
          <p:cNvSpPr txBox="1"/>
          <p:nvPr>
            <p:ph type="title"/>
          </p:nvPr>
        </p:nvSpPr>
        <p:spPr>
          <a:xfrm flipH="1">
            <a:off x="444640" y="681038"/>
            <a:ext cx="5849938"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Working with Formulas </a:t>
            </a:r>
            <a:endParaRPr b="1" i="1" sz="4400">
              <a:latin typeface="Quattrocento Sans"/>
              <a:ea typeface="Quattrocento Sans"/>
              <a:cs typeface="Quattrocento Sans"/>
              <a:sym typeface="Quattrocento Sans"/>
            </a:endParaRPr>
          </a:p>
        </p:txBody>
      </p:sp>
      <p:sp>
        <p:nvSpPr>
          <p:cNvPr descr="Image result for vectors" id="186" name="Google Shape;186;p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7" name="Google Shape;187;p6"/>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88" name="Google Shape;188;p6"/>
          <p:cNvSpPr txBox="1"/>
          <p:nvPr/>
        </p:nvSpPr>
        <p:spPr>
          <a:xfrm>
            <a:off x="838198" y="1698718"/>
            <a:ext cx="9763432" cy="830997"/>
          </a:xfrm>
          <a:prstGeom prst="rect">
            <a:avLst/>
          </a:prstGeom>
          <a:noFill/>
          <a:ln>
            <a:noFill/>
          </a:ln>
        </p:spPr>
        <p:txBody>
          <a:bodyPr anchorCtr="0" anchor="t" bIns="45700" lIns="91425" spcFirstLastPara="1" rIns="91425" wrap="square" tIns="45700">
            <a:spAutoFit/>
          </a:bodyPr>
          <a:lstStyle/>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
        <p:nvSpPr>
          <p:cNvPr id="189" name="Google Shape;189;p6"/>
          <p:cNvSpPr txBox="1"/>
          <p:nvPr/>
        </p:nvSpPr>
        <p:spPr>
          <a:xfrm>
            <a:off x="4306716" y="5883649"/>
            <a:ext cx="7402051" cy="314958"/>
          </a:xfrm>
          <a:prstGeom prst="rect">
            <a:avLst/>
          </a:prstGeom>
          <a:noFill/>
          <a:ln>
            <a:noFill/>
          </a:ln>
        </p:spPr>
        <p:txBody>
          <a:bodyPr anchorCtr="0" anchor="t" bIns="0" lIns="0" spcFirstLastPara="1" rIns="0" wrap="square" tIns="13950">
            <a:spAutoFit/>
          </a:bodyPr>
          <a:lstStyle/>
          <a:p>
            <a:pPr indent="0" lvl="0" marL="12700" marR="5080" rtl="0" algn="just">
              <a:lnSpc>
                <a:spcPct val="101299"/>
              </a:lnSpc>
              <a:spcBef>
                <a:spcPts val="0"/>
              </a:spcBef>
              <a:spcAft>
                <a:spcPts val="0"/>
              </a:spcAft>
              <a:buNone/>
            </a:pPr>
            <a:r>
              <a:rPr b="1" i="1" lang="en-IN" sz="2000">
                <a:solidFill>
                  <a:schemeClr val="dk1"/>
                </a:solidFill>
                <a:latin typeface="Calibri"/>
                <a:ea typeface="Calibri"/>
                <a:cs typeface="Calibri"/>
                <a:sym typeface="Calibri"/>
              </a:rPr>
              <a:t>"</a:t>
            </a:r>
            <a:endParaRPr i="1" sz="2000">
              <a:solidFill>
                <a:schemeClr val="dk1"/>
              </a:solidFill>
              <a:latin typeface="Calibri"/>
              <a:ea typeface="Calibri"/>
              <a:cs typeface="Calibri"/>
              <a:sym typeface="Calibri"/>
            </a:endParaRPr>
          </a:p>
        </p:txBody>
      </p:sp>
      <p:graphicFrame>
        <p:nvGraphicFramePr>
          <p:cNvPr id="190" name="Google Shape;190;p6"/>
          <p:cNvGraphicFramePr/>
          <p:nvPr/>
        </p:nvGraphicFramePr>
        <p:xfrm>
          <a:off x="1710528" y="4509125"/>
          <a:ext cx="3000000" cy="3000000"/>
        </p:xfrm>
        <a:graphic>
          <a:graphicData uri="http://schemas.openxmlformats.org/drawingml/2006/table">
            <a:tbl>
              <a:tblPr bandRow="1" firstRow="1">
                <a:noFill/>
                <a:tableStyleId>{622303C2-02F6-4E39-A1E7-396C2BED9AA9}</a:tableStyleId>
              </a:tblPr>
              <a:tblGrid>
                <a:gridCol w="8168975"/>
              </a:tblGrid>
              <a:tr h="370850">
                <a:tc>
                  <a:txBody>
                    <a:bodyPr/>
                    <a:lstStyle/>
                    <a:p>
                      <a:pPr indent="0" lvl="0" marL="0" marR="0" rtl="0" algn="l">
                        <a:spcBef>
                          <a:spcPts val="0"/>
                        </a:spcBef>
                        <a:spcAft>
                          <a:spcPts val="0"/>
                        </a:spcAft>
                        <a:buNone/>
                      </a:pPr>
                      <a:r>
                        <a:t/>
                      </a:r>
                      <a:endParaRPr sz="1800"/>
                    </a:p>
                  </a:txBody>
                  <a:tcPr marT="45725" marB="45725" marR="91450" marL="91450"/>
                </a:tc>
              </a:tr>
              <a:tr h="370850">
                <a:tc>
                  <a:txBody>
                    <a:bodyPr/>
                    <a:lstStyle/>
                    <a:p>
                      <a:pPr indent="0" lvl="0" marL="0" marR="0" rtl="0" algn="l">
                        <a:spcBef>
                          <a:spcPts val="0"/>
                        </a:spcBef>
                        <a:spcAft>
                          <a:spcPts val="0"/>
                        </a:spcAft>
                        <a:buNone/>
                      </a:pPr>
                      <a:r>
                        <a:t/>
                      </a:r>
                      <a:endParaRPr sz="1800"/>
                    </a:p>
                  </a:txBody>
                  <a:tcPr marT="45725" marB="45725" marR="91450" marL="91450"/>
                </a:tc>
              </a:tr>
              <a:tr h="370850">
                <a:tc>
                  <a:txBody>
                    <a:bodyPr/>
                    <a:lstStyle/>
                    <a:p>
                      <a:pPr indent="0" lvl="0" marL="0" marR="0" rtl="0" algn="l">
                        <a:spcBef>
                          <a:spcPts val="0"/>
                        </a:spcBef>
                        <a:spcAft>
                          <a:spcPts val="0"/>
                        </a:spcAft>
                        <a:buNone/>
                      </a:pPr>
                      <a:r>
                        <a:t/>
                      </a:r>
                      <a:endParaRPr sz="1800"/>
                    </a:p>
                  </a:txBody>
                  <a:tcPr marT="45725" marB="45725" marR="91450" marL="91450"/>
                </a:tc>
              </a:tr>
              <a:tr h="370850">
                <a:tc>
                  <a:txBody>
                    <a:bodyPr/>
                    <a:lstStyle/>
                    <a:p>
                      <a:pPr indent="0" lvl="0" marL="0" marR="0" rtl="0" algn="l">
                        <a:spcBef>
                          <a:spcPts val="0"/>
                        </a:spcBef>
                        <a:spcAft>
                          <a:spcPts val="0"/>
                        </a:spcAft>
                        <a:buNone/>
                      </a:pPr>
                      <a:r>
                        <a:t/>
                      </a:r>
                      <a:endParaRPr sz="1800"/>
                    </a:p>
                  </a:txBody>
                  <a:tcPr marT="45725" marB="45725" marR="91450" marL="91450"/>
                </a:tc>
              </a:tr>
              <a:tr h="370850">
                <a:tc>
                  <a:txBody>
                    <a:bodyPr/>
                    <a:lstStyle/>
                    <a:p>
                      <a:pPr indent="0" lvl="0" marL="0" marR="0" rtl="0" algn="l">
                        <a:lnSpc>
                          <a:spcPct val="100000"/>
                        </a:lnSpc>
                        <a:spcBef>
                          <a:spcPts val="0"/>
                        </a:spcBef>
                        <a:spcAft>
                          <a:spcPts val="0"/>
                        </a:spcAft>
                        <a:buClr>
                          <a:schemeClr val="dk1"/>
                        </a:buClr>
                        <a:buSzPts val="2200"/>
                        <a:buFont typeface="Arial"/>
                        <a:buNone/>
                      </a:pPr>
                      <a:r>
                        <a:rPr lang="en-IN" sz="2200">
                          <a:latin typeface="Arial"/>
                          <a:ea typeface="Arial"/>
                          <a:cs typeface="Arial"/>
                          <a:sym typeface="Arial"/>
                        </a:rPr>
                        <a:t>  =A1                           Relative Reference</a:t>
                      </a:r>
                      <a:endParaRPr sz="2200">
                        <a:latin typeface="Arial"/>
                        <a:ea typeface="Arial"/>
                        <a:cs typeface="Arial"/>
                        <a:sym typeface="Arial"/>
                      </a:endParaRPr>
                    </a:p>
                  </a:txBody>
                  <a:tcPr marT="45725" marB="45725" marR="91450" marL="91450"/>
                </a:tc>
              </a:tr>
            </a:tbl>
          </a:graphicData>
        </a:graphic>
      </p:graphicFrame>
      <p:sp>
        <p:nvSpPr>
          <p:cNvPr id="191" name="Google Shape;191;p6"/>
          <p:cNvSpPr txBox="1"/>
          <p:nvPr/>
        </p:nvSpPr>
        <p:spPr>
          <a:xfrm>
            <a:off x="1979513" y="4474958"/>
            <a:ext cx="1483995" cy="361950"/>
          </a:xfrm>
          <a:prstGeom prst="rect">
            <a:avLst/>
          </a:prstGeom>
          <a:noFill/>
          <a:ln>
            <a:noFill/>
          </a:ln>
        </p:spPr>
        <p:txBody>
          <a:bodyPr anchorCtr="0" anchor="t" bIns="0" lIns="0" spcFirstLastPara="1" rIns="0" wrap="square" tIns="13325">
            <a:spAutoFit/>
          </a:bodyPr>
          <a:lstStyle/>
          <a:p>
            <a:pPr indent="0" lvl="0" marL="12700" marR="0" rtl="0" algn="l">
              <a:lnSpc>
                <a:spcPct val="100000"/>
              </a:lnSpc>
              <a:spcBef>
                <a:spcPts val="0"/>
              </a:spcBef>
              <a:spcAft>
                <a:spcPts val="0"/>
              </a:spcAft>
              <a:buNone/>
            </a:pPr>
            <a:r>
              <a:rPr b="1" lang="en-IN" sz="2200">
                <a:solidFill>
                  <a:srgbClr val="FFFFFF"/>
                </a:solidFill>
                <a:latin typeface="Arial"/>
                <a:ea typeface="Arial"/>
                <a:cs typeface="Arial"/>
                <a:sym typeface="Arial"/>
              </a:rPr>
              <a:t>Reference</a:t>
            </a:r>
            <a:endParaRPr sz="2200">
              <a:solidFill>
                <a:schemeClr val="dk1"/>
              </a:solidFill>
              <a:latin typeface="Arial"/>
              <a:ea typeface="Arial"/>
              <a:cs typeface="Arial"/>
              <a:sym typeface="Arial"/>
            </a:endParaRPr>
          </a:p>
        </p:txBody>
      </p:sp>
      <p:sp>
        <p:nvSpPr>
          <p:cNvPr id="192" name="Google Shape;192;p6"/>
          <p:cNvSpPr txBox="1"/>
          <p:nvPr/>
        </p:nvSpPr>
        <p:spPr>
          <a:xfrm>
            <a:off x="6056460" y="4483705"/>
            <a:ext cx="1220470" cy="361950"/>
          </a:xfrm>
          <a:prstGeom prst="rect">
            <a:avLst/>
          </a:prstGeom>
          <a:noFill/>
          <a:ln>
            <a:noFill/>
          </a:ln>
        </p:spPr>
        <p:txBody>
          <a:bodyPr anchorCtr="0" anchor="t" bIns="0" lIns="0" spcFirstLastPara="1" rIns="0" wrap="square" tIns="13325">
            <a:spAutoFit/>
          </a:bodyPr>
          <a:lstStyle/>
          <a:p>
            <a:pPr indent="0" lvl="0" marL="12700" marR="0" rtl="0" algn="l">
              <a:lnSpc>
                <a:spcPct val="100000"/>
              </a:lnSpc>
              <a:spcBef>
                <a:spcPts val="0"/>
              </a:spcBef>
              <a:spcAft>
                <a:spcPts val="0"/>
              </a:spcAft>
              <a:buNone/>
            </a:pPr>
            <a:r>
              <a:rPr b="1" lang="en-IN" sz="2200">
                <a:solidFill>
                  <a:srgbClr val="FFFFFF"/>
                </a:solidFill>
                <a:latin typeface="Arial"/>
                <a:ea typeface="Arial"/>
                <a:cs typeface="Arial"/>
                <a:sym typeface="Arial"/>
              </a:rPr>
              <a:t>Meaning</a:t>
            </a:r>
            <a:endParaRPr sz="2200">
              <a:solidFill>
                <a:schemeClr val="dk1"/>
              </a:solidFill>
              <a:latin typeface="Arial"/>
              <a:ea typeface="Arial"/>
              <a:cs typeface="Arial"/>
              <a:sym typeface="Arial"/>
            </a:endParaRPr>
          </a:p>
        </p:txBody>
      </p:sp>
      <p:sp>
        <p:nvSpPr>
          <p:cNvPr id="193" name="Google Shape;193;p6"/>
          <p:cNvSpPr txBox="1"/>
          <p:nvPr/>
        </p:nvSpPr>
        <p:spPr>
          <a:xfrm>
            <a:off x="2078295" y="4762301"/>
            <a:ext cx="840105" cy="514350"/>
          </a:xfrm>
          <a:prstGeom prst="rect">
            <a:avLst/>
          </a:prstGeom>
          <a:noFill/>
          <a:ln>
            <a:noFill/>
          </a:ln>
        </p:spPr>
        <p:txBody>
          <a:bodyPr anchorCtr="0" anchor="t" bIns="0" lIns="0" spcFirstLastPara="1" rIns="0" wrap="square" tIns="13325">
            <a:spAutoFit/>
          </a:bodyPr>
          <a:lstStyle/>
          <a:p>
            <a:pPr indent="0" lvl="0" marL="12700" marR="0" rtl="0" algn="l">
              <a:lnSpc>
                <a:spcPct val="100000"/>
              </a:lnSpc>
              <a:spcBef>
                <a:spcPts val="0"/>
              </a:spcBef>
              <a:spcAft>
                <a:spcPts val="0"/>
              </a:spcAft>
              <a:buNone/>
            </a:pPr>
            <a:r>
              <a:rPr lang="en-IN" sz="2200">
                <a:solidFill>
                  <a:schemeClr val="dk1"/>
                </a:solidFill>
                <a:latin typeface="Arial"/>
                <a:ea typeface="Arial"/>
                <a:cs typeface="Arial"/>
                <a:sym typeface="Arial"/>
              </a:rPr>
              <a:t>=</a:t>
            </a:r>
            <a:r>
              <a:rPr b="1" lang="en-IN" sz="3200" u="sng">
                <a:solidFill>
                  <a:srgbClr val="FF0000"/>
                </a:solidFill>
                <a:latin typeface="Arial"/>
                <a:ea typeface="Arial"/>
                <a:cs typeface="Arial"/>
                <a:sym typeface="Arial"/>
              </a:rPr>
              <a:t>$</a:t>
            </a:r>
            <a:r>
              <a:rPr lang="en-IN" sz="2200">
                <a:solidFill>
                  <a:schemeClr val="dk1"/>
                </a:solidFill>
                <a:latin typeface="Arial"/>
                <a:ea typeface="Arial"/>
                <a:cs typeface="Arial"/>
                <a:sym typeface="Arial"/>
              </a:rPr>
              <a:t>A1</a:t>
            </a:r>
            <a:endParaRPr sz="2200">
              <a:solidFill>
                <a:schemeClr val="dk1"/>
              </a:solidFill>
              <a:latin typeface="Arial"/>
              <a:ea typeface="Arial"/>
              <a:cs typeface="Arial"/>
              <a:sym typeface="Arial"/>
            </a:endParaRPr>
          </a:p>
        </p:txBody>
      </p:sp>
      <p:sp>
        <p:nvSpPr>
          <p:cNvPr id="194" name="Google Shape;194;p6"/>
          <p:cNvSpPr txBox="1"/>
          <p:nvPr/>
        </p:nvSpPr>
        <p:spPr>
          <a:xfrm>
            <a:off x="4866788" y="4878729"/>
            <a:ext cx="3599815" cy="361950"/>
          </a:xfrm>
          <a:prstGeom prst="rect">
            <a:avLst/>
          </a:prstGeom>
          <a:noFill/>
          <a:ln>
            <a:noFill/>
          </a:ln>
        </p:spPr>
        <p:txBody>
          <a:bodyPr anchorCtr="0" anchor="t" bIns="0" lIns="0" spcFirstLastPara="1" rIns="0" wrap="square" tIns="13325">
            <a:spAutoFit/>
          </a:bodyPr>
          <a:lstStyle/>
          <a:p>
            <a:pPr indent="0" lvl="0" marL="12700" marR="0" rtl="0" algn="l">
              <a:lnSpc>
                <a:spcPct val="100000"/>
              </a:lnSpc>
              <a:spcBef>
                <a:spcPts val="0"/>
              </a:spcBef>
              <a:spcAft>
                <a:spcPts val="0"/>
              </a:spcAft>
              <a:buNone/>
            </a:pPr>
            <a:r>
              <a:rPr lang="en-IN" sz="2200">
                <a:solidFill>
                  <a:schemeClr val="dk1"/>
                </a:solidFill>
                <a:latin typeface="Arial"/>
                <a:ea typeface="Arial"/>
                <a:cs typeface="Arial"/>
                <a:sym typeface="Arial"/>
              </a:rPr>
              <a:t>Column Reference Locked</a:t>
            </a:r>
            <a:endParaRPr sz="2200">
              <a:solidFill>
                <a:schemeClr val="dk1"/>
              </a:solidFill>
              <a:latin typeface="Arial"/>
              <a:ea typeface="Arial"/>
              <a:cs typeface="Arial"/>
              <a:sym typeface="Arial"/>
            </a:endParaRPr>
          </a:p>
        </p:txBody>
      </p:sp>
      <p:sp>
        <p:nvSpPr>
          <p:cNvPr id="195" name="Google Shape;195;p6"/>
          <p:cNvSpPr txBox="1"/>
          <p:nvPr/>
        </p:nvSpPr>
        <p:spPr>
          <a:xfrm>
            <a:off x="2040655" y="5193494"/>
            <a:ext cx="840105" cy="514350"/>
          </a:xfrm>
          <a:prstGeom prst="rect">
            <a:avLst/>
          </a:prstGeom>
          <a:noFill/>
          <a:ln>
            <a:noFill/>
          </a:ln>
        </p:spPr>
        <p:txBody>
          <a:bodyPr anchorCtr="0" anchor="t" bIns="0" lIns="0" spcFirstLastPara="1" rIns="0" wrap="square" tIns="13325">
            <a:spAutoFit/>
          </a:bodyPr>
          <a:lstStyle/>
          <a:p>
            <a:pPr indent="0" lvl="0" marL="12700" marR="0" rtl="0" algn="l">
              <a:lnSpc>
                <a:spcPct val="100000"/>
              </a:lnSpc>
              <a:spcBef>
                <a:spcPts val="0"/>
              </a:spcBef>
              <a:spcAft>
                <a:spcPts val="0"/>
              </a:spcAft>
              <a:buNone/>
            </a:pPr>
            <a:r>
              <a:rPr lang="en-IN" sz="2200">
                <a:solidFill>
                  <a:schemeClr val="dk1"/>
                </a:solidFill>
                <a:latin typeface="Arial"/>
                <a:ea typeface="Arial"/>
                <a:cs typeface="Arial"/>
                <a:sym typeface="Arial"/>
              </a:rPr>
              <a:t>=A</a:t>
            </a:r>
            <a:r>
              <a:rPr b="1" lang="en-IN" sz="3200" u="sng">
                <a:solidFill>
                  <a:srgbClr val="FF0000"/>
                </a:solidFill>
                <a:latin typeface="Arial"/>
                <a:ea typeface="Arial"/>
                <a:cs typeface="Arial"/>
                <a:sym typeface="Arial"/>
              </a:rPr>
              <a:t>$</a:t>
            </a:r>
            <a:r>
              <a:rPr lang="en-IN" sz="2200">
                <a:solidFill>
                  <a:schemeClr val="dk1"/>
                </a:solidFill>
                <a:latin typeface="Arial"/>
                <a:ea typeface="Arial"/>
                <a:cs typeface="Arial"/>
                <a:sym typeface="Arial"/>
              </a:rPr>
              <a:t>1</a:t>
            </a:r>
            <a:endParaRPr sz="2200">
              <a:solidFill>
                <a:schemeClr val="dk1"/>
              </a:solidFill>
              <a:latin typeface="Arial"/>
              <a:ea typeface="Arial"/>
              <a:cs typeface="Arial"/>
              <a:sym typeface="Arial"/>
            </a:endParaRPr>
          </a:p>
        </p:txBody>
      </p:sp>
      <p:sp>
        <p:nvSpPr>
          <p:cNvPr id="196" name="Google Shape;196;p6"/>
          <p:cNvSpPr txBox="1"/>
          <p:nvPr/>
        </p:nvSpPr>
        <p:spPr>
          <a:xfrm>
            <a:off x="4888597" y="5240679"/>
            <a:ext cx="3194050" cy="361950"/>
          </a:xfrm>
          <a:prstGeom prst="rect">
            <a:avLst/>
          </a:prstGeom>
          <a:noFill/>
          <a:ln>
            <a:noFill/>
          </a:ln>
        </p:spPr>
        <p:txBody>
          <a:bodyPr anchorCtr="0" anchor="t" bIns="0" lIns="0" spcFirstLastPara="1" rIns="0" wrap="square" tIns="13325">
            <a:spAutoFit/>
          </a:bodyPr>
          <a:lstStyle/>
          <a:p>
            <a:pPr indent="0" lvl="0" marL="12700" marR="0" rtl="0" algn="l">
              <a:lnSpc>
                <a:spcPct val="100000"/>
              </a:lnSpc>
              <a:spcBef>
                <a:spcPts val="0"/>
              </a:spcBef>
              <a:spcAft>
                <a:spcPts val="0"/>
              </a:spcAft>
              <a:buNone/>
            </a:pPr>
            <a:r>
              <a:rPr lang="en-IN" sz="2200">
                <a:solidFill>
                  <a:schemeClr val="dk1"/>
                </a:solidFill>
                <a:latin typeface="Arial"/>
                <a:ea typeface="Arial"/>
                <a:cs typeface="Arial"/>
                <a:sym typeface="Arial"/>
              </a:rPr>
              <a:t>Row Reference Locked</a:t>
            </a:r>
            <a:endParaRPr sz="2200">
              <a:solidFill>
                <a:schemeClr val="dk1"/>
              </a:solidFill>
              <a:latin typeface="Arial"/>
              <a:ea typeface="Arial"/>
              <a:cs typeface="Arial"/>
              <a:sym typeface="Arial"/>
            </a:endParaRPr>
          </a:p>
        </p:txBody>
      </p:sp>
      <p:sp>
        <p:nvSpPr>
          <p:cNvPr id="197" name="Google Shape;197;p6"/>
          <p:cNvSpPr txBox="1"/>
          <p:nvPr/>
        </p:nvSpPr>
        <p:spPr>
          <a:xfrm>
            <a:off x="2041105" y="5546124"/>
            <a:ext cx="1092835" cy="514350"/>
          </a:xfrm>
          <a:prstGeom prst="rect">
            <a:avLst/>
          </a:prstGeom>
          <a:noFill/>
          <a:ln>
            <a:noFill/>
          </a:ln>
        </p:spPr>
        <p:txBody>
          <a:bodyPr anchorCtr="0" anchor="t" bIns="0" lIns="0" spcFirstLastPara="1" rIns="0" wrap="square" tIns="13325">
            <a:spAutoFit/>
          </a:bodyPr>
          <a:lstStyle/>
          <a:p>
            <a:pPr indent="0" lvl="0" marL="12700" marR="0" rtl="0" algn="l">
              <a:lnSpc>
                <a:spcPct val="100000"/>
              </a:lnSpc>
              <a:spcBef>
                <a:spcPts val="0"/>
              </a:spcBef>
              <a:spcAft>
                <a:spcPts val="0"/>
              </a:spcAft>
              <a:buNone/>
            </a:pPr>
            <a:r>
              <a:rPr lang="en-IN" sz="2200">
                <a:solidFill>
                  <a:schemeClr val="dk1"/>
                </a:solidFill>
                <a:latin typeface="Arial"/>
                <a:ea typeface="Arial"/>
                <a:cs typeface="Arial"/>
                <a:sym typeface="Arial"/>
              </a:rPr>
              <a:t>=</a:t>
            </a:r>
            <a:r>
              <a:rPr b="1" lang="en-IN" sz="3200" u="sng">
                <a:solidFill>
                  <a:srgbClr val="FF0000"/>
                </a:solidFill>
                <a:latin typeface="Arial"/>
                <a:ea typeface="Arial"/>
                <a:cs typeface="Arial"/>
                <a:sym typeface="Arial"/>
              </a:rPr>
              <a:t>$</a:t>
            </a:r>
            <a:r>
              <a:rPr lang="en-IN" sz="2200">
                <a:solidFill>
                  <a:schemeClr val="dk1"/>
                </a:solidFill>
                <a:latin typeface="Arial"/>
                <a:ea typeface="Arial"/>
                <a:cs typeface="Arial"/>
                <a:sym typeface="Arial"/>
              </a:rPr>
              <a:t>A</a:t>
            </a:r>
            <a:r>
              <a:rPr b="1" lang="en-IN" sz="3200" u="sng">
                <a:solidFill>
                  <a:srgbClr val="FF0000"/>
                </a:solidFill>
                <a:latin typeface="Arial"/>
                <a:ea typeface="Arial"/>
                <a:cs typeface="Arial"/>
                <a:sym typeface="Arial"/>
              </a:rPr>
              <a:t>$</a:t>
            </a:r>
            <a:r>
              <a:rPr lang="en-IN" sz="2200">
                <a:solidFill>
                  <a:schemeClr val="dk1"/>
                </a:solidFill>
                <a:latin typeface="Arial"/>
                <a:ea typeface="Arial"/>
                <a:cs typeface="Arial"/>
                <a:sym typeface="Arial"/>
              </a:rPr>
              <a:t>1</a:t>
            </a:r>
            <a:endParaRPr sz="2200">
              <a:solidFill>
                <a:schemeClr val="dk1"/>
              </a:solidFill>
              <a:latin typeface="Arial"/>
              <a:ea typeface="Arial"/>
              <a:cs typeface="Arial"/>
              <a:sym typeface="Arial"/>
            </a:endParaRPr>
          </a:p>
        </p:txBody>
      </p:sp>
      <p:sp>
        <p:nvSpPr>
          <p:cNvPr id="198" name="Google Shape;198;p6"/>
          <p:cNvSpPr txBox="1"/>
          <p:nvPr/>
        </p:nvSpPr>
        <p:spPr>
          <a:xfrm>
            <a:off x="4891288" y="5622324"/>
            <a:ext cx="4593590" cy="361950"/>
          </a:xfrm>
          <a:prstGeom prst="rect">
            <a:avLst/>
          </a:prstGeom>
          <a:noFill/>
          <a:ln>
            <a:noFill/>
          </a:ln>
        </p:spPr>
        <p:txBody>
          <a:bodyPr anchorCtr="0" anchor="t" bIns="0" lIns="0" spcFirstLastPara="1" rIns="0" wrap="square" tIns="13325">
            <a:spAutoFit/>
          </a:bodyPr>
          <a:lstStyle/>
          <a:p>
            <a:pPr indent="0" lvl="0" marL="12700" marR="0" rtl="0" algn="l">
              <a:lnSpc>
                <a:spcPct val="100000"/>
              </a:lnSpc>
              <a:spcBef>
                <a:spcPts val="0"/>
              </a:spcBef>
              <a:spcAft>
                <a:spcPts val="0"/>
              </a:spcAft>
              <a:buNone/>
            </a:pPr>
            <a:r>
              <a:rPr lang="en-IN" sz="2200">
                <a:solidFill>
                  <a:schemeClr val="dk1"/>
                </a:solidFill>
                <a:latin typeface="Arial"/>
                <a:ea typeface="Arial"/>
                <a:cs typeface="Arial"/>
                <a:sym typeface="Arial"/>
              </a:rPr>
              <a:t>Column &amp; Row Reference Locked</a:t>
            </a:r>
            <a:endParaRPr sz="2200">
              <a:solidFill>
                <a:schemeClr val="dk1"/>
              </a:solidFill>
              <a:latin typeface="Arial"/>
              <a:ea typeface="Arial"/>
              <a:cs typeface="Arial"/>
              <a:sym typeface="Arial"/>
            </a:endParaRPr>
          </a:p>
        </p:txBody>
      </p:sp>
      <p:sp>
        <p:nvSpPr>
          <p:cNvPr id="199" name="Google Shape;199;p6"/>
          <p:cNvSpPr txBox="1"/>
          <p:nvPr/>
        </p:nvSpPr>
        <p:spPr>
          <a:xfrm>
            <a:off x="468825" y="1714256"/>
            <a:ext cx="10536645" cy="304698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IN" sz="2200">
                <a:solidFill>
                  <a:schemeClr val="dk1"/>
                </a:solidFill>
                <a:latin typeface="Quattrocento Sans"/>
                <a:ea typeface="Quattrocento Sans"/>
                <a:cs typeface="Quattrocento Sans"/>
                <a:sym typeface="Quattrocento Sans"/>
              </a:rPr>
              <a:t>Relative v/s Absolute Reference</a:t>
            </a:r>
            <a:endParaRPr b="1" i="1" sz="22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i="1" lang="en-IN" sz="2200">
                <a:solidFill>
                  <a:schemeClr val="dk1"/>
                </a:solidFill>
                <a:latin typeface="Quattrocento Sans"/>
                <a:ea typeface="Quattrocento Sans"/>
                <a:cs typeface="Quattrocento Sans"/>
                <a:sym typeface="Quattrocento Sans"/>
              </a:rPr>
              <a:t>Excel lets you enter two different  types of references (other than Named references), they are</a:t>
            </a:r>
            <a:endParaRPr i="1" sz="22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b="1" i="1" sz="22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i="1" lang="en-IN" sz="2200">
                <a:solidFill>
                  <a:schemeClr val="dk1"/>
                </a:solidFill>
                <a:latin typeface="Quattrocento Sans"/>
                <a:ea typeface="Quattrocento Sans"/>
                <a:cs typeface="Quattrocento Sans"/>
                <a:sym typeface="Quattrocento Sans"/>
              </a:rPr>
              <a:t>"Relative" &amp; "Absolute" references,</a:t>
            </a:r>
            <a:endParaRPr b="1" i="1" sz="22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i="1" lang="en-IN" sz="2200">
                <a:solidFill>
                  <a:schemeClr val="dk1"/>
                </a:solidFill>
                <a:latin typeface="Quattrocento Sans"/>
                <a:ea typeface="Quattrocento Sans"/>
                <a:cs typeface="Quattrocento Sans"/>
                <a:sym typeface="Quattrocento Sans"/>
              </a:rPr>
              <a:t>While a relative reference will change when copied and pasted into another cell, the  absolute  reference will remain  the  same  immaterial where it's pasted</a:t>
            </a:r>
            <a:endParaRPr i="1" sz="22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900">
              <a:solidFill>
                <a:schemeClr val="dk1"/>
              </a:solidFill>
              <a:latin typeface="Arial"/>
              <a:ea typeface="Arial"/>
              <a:cs typeface="Arial"/>
              <a:sym typeface="Arial"/>
            </a:endParaRPr>
          </a:p>
          <a:p>
            <a:pPr indent="0" lvl="0" marL="0" marR="0" rtl="0" algn="l">
              <a:spcBef>
                <a:spcPts val="0"/>
              </a:spcBef>
              <a:spcAft>
                <a:spcPts val="0"/>
              </a:spcAft>
              <a:buNone/>
            </a:pPr>
            <a:r>
              <a:t/>
            </a:r>
            <a:endParaRPr sz="1900">
              <a:solidFill>
                <a:schemeClr val="dk1"/>
              </a:solidFill>
              <a:latin typeface="Calibri"/>
              <a:ea typeface="Calibri"/>
              <a:cs typeface="Calibri"/>
              <a:sym typeface="Calibri"/>
            </a:endParaRPr>
          </a:p>
        </p:txBody>
      </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05" name="Google Shape;205;p7"/>
          <p:cNvSpPr txBox="1"/>
          <p:nvPr>
            <p:ph type="title"/>
          </p:nvPr>
        </p:nvSpPr>
        <p:spPr>
          <a:xfrm flipH="1">
            <a:off x="444640" y="681038"/>
            <a:ext cx="5849938"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Working with Formulas </a:t>
            </a:r>
            <a:endParaRPr b="1" i="1" sz="4400">
              <a:latin typeface="Quattrocento Sans"/>
              <a:ea typeface="Quattrocento Sans"/>
              <a:cs typeface="Quattrocento Sans"/>
              <a:sym typeface="Quattrocento Sans"/>
            </a:endParaRPr>
          </a:p>
        </p:txBody>
      </p:sp>
      <p:sp>
        <p:nvSpPr>
          <p:cNvPr descr="Image result for vectors" id="206" name="Google Shape;206;p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7" name="Google Shape;207;p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08" name="Google Shape;208;p7"/>
          <p:cNvSpPr txBox="1"/>
          <p:nvPr/>
        </p:nvSpPr>
        <p:spPr>
          <a:xfrm>
            <a:off x="838198" y="1698718"/>
            <a:ext cx="9763432" cy="830997"/>
          </a:xfrm>
          <a:prstGeom prst="rect">
            <a:avLst/>
          </a:prstGeom>
          <a:noFill/>
          <a:ln>
            <a:noFill/>
          </a:ln>
        </p:spPr>
        <p:txBody>
          <a:bodyPr anchorCtr="0" anchor="t" bIns="45700" lIns="91425" spcFirstLastPara="1" rIns="91425" wrap="square" tIns="45700">
            <a:spAutoFit/>
          </a:bodyPr>
          <a:lstStyle/>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
        <p:nvSpPr>
          <p:cNvPr id="209" name="Google Shape;209;p7"/>
          <p:cNvSpPr txBox="1"/>
          <p:nvPr/>
        </p:nvSpPr>
        <p:spPr>
          <a:xfrm>
            <a:off x="4306716" y="5883649"/>
            <a:ext cx="7402051" cy="314958"/>
          </a:xfrm>
          <a:prstGeom prst="rect">
            <a:avLst/>
          </a:prstGeom>
          <a:noFill/>
          <a:ln>
            <a:noFill/>
          </a:ln>
        </p:spPr>
        <p:txBody>
          <a:bodyPr anchorCtr="0" anchor="t" bIns="0" lIns="0" spcFirstLastPara="1" rIns="0" wrap="square" tIns="13950">
            <a:spAutoFit/>
          </a:bodyPr>
          <a:lstStyle/>
          <a:p>
            <a:pPr indent="0" lvl="0" marL="12700" marR="5080" rtl="0" algn="just">
              <a:lnSpc>
                <a:spcPct val="101299"/>
              </a:lnSpc>
              <a:spcBef>
                <a:spcPts val="0"/>
              </a:spcBef>
              <a:spcAft>
                <a:spcPts val="0"/>
              </a:spcAft>
              <a:buNone/>
            </a:pPr>
            <a:r>
              <a:rPr b="1" i="1" lang="en-IN" sz="2000">
                <a:solidFill>
                  <a:schemeClr val="dk1"/>
                </a:solidFill>
                <a:latin typeface="Calibri"/>
                <a:ea typeface="Calibri"/>
                <a:cs typeface="Calibri"/>
                <a:sym typeface="Calibri"/>
              </a:rPr>
              <a:t>"</a:t>
            </a:r>
            <a:endParaRPr i="1" sz="2000">
              <a:solidFill>
                <a:schemeClr val="dk1"/>
              </a:solidFill>
              <a:latin typeface="Calibri"/>
              <a:ea typeface="Calibri"/>
              <a:cs typeface="Calibri"/>
              <a:sym typeface="Calibri"/>
            </a:endParaRPr>
          </a:p>
        </p:txBody>
      </p:sp>
      <p:graphicFrame>
        <p:nvGraphicFramePr>
          <p:cNvPr id="210" name="Google Shape;210;p7"/>
          <p:cNvGraphicFramePr/>
          <p:nvPr/>
        </p:nvGraphicFramePr>
        <p:xfrm>
          <a:off x="1710528" y="4509125"/>
          <a:ext cx="3000000" cy="3000000"/>
        </p:xfrm>
        <a:graphic>
          <a:graphicData uri="http://schemas.openxmlformats.org/drawingml/2006/table">
            <a:tbl>
              <a:tblPr bandRow="1" firstRow="1">
                <a:noFill/>
                <a:tableStyleId>{622303C2-02F6-4E39-A1E7-396C2BED9AA9}</a:tableStyleId>
              </a:tblPr>
              <a:tblGrid>
                <a:gridCol w="8168975"/>
              </a:tblGrid>
              <a:tr h="370850">
                <a:tc>
                  <a:txBody>
                    <a:bodyPr/>
                    <a:lstStyle/>
                    <a:p>
                      <a:pPr indent="0" lvl="0" marL="0" marR="0" rtl="0" algn="l">
                        <a:spcBef>
                          <a:spcPts val="0"/>
                        </a:spcBef>
                        <a:spcAft>
                          <a:spcPts val="0"/>
                        </a:spcAft>
                        <a:buNone/>
                      </a:pPr>
                      <a:r>
                        <a:t/>
                      </a:r>
                      <a:endParaRPr sz="1800"/>
                    </a:p>
                  </a:txBody>
                  <a:tcPr marT="45725" marB="45725" marR="91450" marL="91450"/>
                </a:tc>
              </a:tr>
              <a:tr h="370850">
                <a:tc>
                  <a:txBody>
                    <a:bodyPr/>
                    <a:lstStyle/>
                    <a:p>
                      <a:pPr indent="0" lvl="0" marL="0" marR="0" rtl="0" algn="l">
                        <a:spcBef>
                          <a:spcPts val="0"/>
                        </a:spcBef>
                        <a:spcAft>
                          <a:spcPts val="0"/>
                        </a:spcAft>
                        <a:buNone/>
                      </a:pPr>
                      <a:r>
                        <a:t/>
                      </a:r>
                      <a:endParaRPr sz="1800"/>
                    </a:p>
                  </a:txBody>
                  <a:tcPr marT="45725" marB="45725" marR="91450" marL="91450"/>
                </a:tc>
              </a:tr>
              <a:tr h="370850">
                <a:tc>
                  <a:txBody>
                    <a:bodyPr/>
                    <a:lstStyle/>
                    <a:p>
                      <a:pPr indent="0" lvl="0" marL="0" marR="0" rtl="0" algn="l">
                        <a:spcBef>
                          <a:spcPts val="0"/>
                        </a:spcBef>
                        <a:spcAft>
                          <a:spcPts val="0"/>
                        </a:spcAft>
                        <a:buNone/>
                      </a:pPr>
                      <a:r>
                        <a:t/>
                      </a:r>
                      <a:endParaRPr sz="1800"/>
                    </a:p>
                  </a:txBody>
                  <a:tcPr marT="45725" marB="45725" marR="91450" marL="91450"/>
                </a:tc>
              </a:tr>
              <a:tr h="370850">
                <a:tc>
                  <a:txBody>
                    <a:bodyPr/>
                    <a:lstStyle/>
                    <a:p>
                      <a:pPr indent="0" lvl="0" marL="0" marR="0" rtl="0" algn="l">
                        <a:spcBef>
                          <a:spcPts val="0"/>
                        </a:spcBef>
                        <a:spcAft>
                          <a:spcPts val="0"/>
                        </a:spcAft>
                        <a:buNone/>
                      </a:pPr>
                      <a:r>
                        <a:t/>
                      </a:r>
                      <a:endParaRPr sz="1800"/>
                    </a:p>
                  </a:txBody>
                  <a:tcPr marT="45725" marB="45725" marR="91450" marL="91450"/>
                </a:tc>
              </a:tr>
              <a:tr h="370850">
                <a:tc>
                  <a:txBody>
                    <a:bodyPr/>
                    <a:lstStyle/>
                    <a:p>
                      <a:pPr indent="0" lvl="0" marL="0" marR="0" rtl="0" algn="l">
                        <a:lnSpc>
                          <a:spcPct val="100000"/>
                        </a:lnSpc>
                        <a:spcBef>
                          <a:spcPts val="0"/>
                        </a:spcBef>
                        <a:spcAft>
                          <a:spcPts val="0"/>
                        </a:spcAft>
                        <a:buClr>
                          <a:schemeClr val="dk1"/>
                        </a:buClr>
                        <a:buSzPts val="2200"/>
                        <a:buFont typeface="Arial"/>
                        <a:buNone/>
                      </a:pPr>
                      <a:r>
                        <a:rPr lang="en-IN" sz="2200">
                          <a:latin typeface="Arial"/>
                          <a:ea typeface="Arial"/>
                          <a:cs typeface="Arial"/>
                          <a:sym typeface="Arial"/>
                        </a:rPr>
                        <a:t>  =A1                           Relative Reference</a:t>
                      </a:r>
                      <a:endParaRPr sz="2200">
                        <a:latin typeface="Arial"/>
                        <a:ea typeface="Arial"/>
                        <a:cs typeface="Arial"/>
                        <a:sym typeface="Arial"/>
                      </a:endParaRPr>
                    </a:p>
                  </a:txBody>
                  <a:tcPr marT="45725" marB="45725" marR="91450" marL="91450"/>
                </a:tc>
              </a:tr>
            </a:tbl>
          </a:graphicData>
        </a:graphic>
      </p:graphicFrame>
      <p:sp>
        <p:nvSpPr>
          <p:cNvPr id="211" name="Google Shape;211;p7"/>
          <p:cNvSpPr txBox="1"/>
          <p:nvPr/>
        </p:nvSpPr>
        <p:spPr>
          <a:xfrm>
            <a:off x="1979513" y="4474958"/>
            <a:ext cx="1483995" cy="361950"/>
          </a:xfrm>
          <a:prstGeom prst="rect">
            <a:avLst/>
          </a:prstGeom>
          <a:noFill/>
          <a:ln>
            <a:noFill/>
          </a:ln>
        </p:spPr>
        <p:txBody>
          <a:bodyPr anchorCtr="0" anchor="t" bIns="0" lIns="0" spcFirstLastPara="1" rIns="0" wrap="square" tIns="13325">
            <a:spAutoFit/>
          </a:bodyPr>
          <a:lstStyle/>
          <a:p>
            <a:pPr indent="0" lvl="0" marL="12700" marR="0" rtl="0" algn="l">
              <a:lnSpc>
                <a:spcPct val="100000"/>
              </a:lnSpc>
              <a:spcBef>
                <a:spcPts val="0"/>
              </a:spcBef>
              <a:spcAft>
                <a:spcPts val="0"/>
              </a:spcAft>
              <a:buNone/>
            </a:pPr>
            <a:r>
              <a:rPr b="1" lang="en-IN" sz="2200">
                <a:solidFill>
                  <a:srgbClr val="FFFFFF"/>
                </a:solidFill>
                <a:latin typeface="Arial"/>
                <a:ea typeface="Arial"/>
                <a:cs typeface="Arial"/>
                <a:sym typeface="Arial"/>
              </a:rPr>
              <a:t>Reference</a:t>
            </a:r>
            <a:endParaRPr sz="2200">
              <a:solidFill>
                <a:schemeClr val="dk1"/>
              </a:solidFill>
              <a:latin typeface="Arial"/>
              <a:ea typeface="Arial"/>
              <a:cs typeface="Arial"/>
              <a:sym typeface="Arial"/>
            </a:endParaRPr>
          </a:p>
        </p:txBody>
      </p:sp>
      <p:sp>
        <p:nvSpPr>
          <p:cNvPr id="212" name="Google Shape;212;p7"/>
          <p:cNvSpPr txBox="1"/>
          <p:nvPr/>
        </p:nvSpPr>
        <p:spPr>
          <a:xfrm>
            <a:off x="6056460" y="4483705"/>
            <a:ext cx="1220470" cy="361950"/>
          </a:xfrm>
          <a:prstGeom prst="rect">
            <a:avLst/>
          </a:prstGeom>
          <a:noFill/>
          <a:ln>
            <a:noFill/>
          </a:ln>
        </p:spPr>
        <p:txBody>
          <a:bodyPr anchorCtr="0" anchor="t" bIns="0" lIns="0" spcFirstLastPara="1" rIns="0" wrap="square" tIns="13325">
            <a:spAutoFit/>
          </a:bodyPr>
          <a:lstStyle/>
          <a:p>
            <a:pPr indent="0" lvl="0" marL="12700" marR="0" rtl="0" algn="l">
              <a:lnSpc>
                <a:spcPct val="100000"/>
              </a:lnSpc>
              <a:spcBef>
                <a:spcPts val="0"/>
              </a:spcBef>
              <a:spcAft>
                <a:spcPts val="0"/>
              </a:spcAft>
              <a:buNone/>
            </a:pPr>
            <a:r>
              <a:rPr b="1" lang="en-IN" sz="2200">
                <a:solidFill>
                  <a:srgbClr val="FFFFFF"/>
                </a:solidFill>
                <a:latin typeface="Arial"/>
                <a:ea typeface="Arial"/>
                <a:cs typeface="Arial"/>
                <a:sym typeface="Arial"/>
              </a:rPr>
              <a:t>Meaning</a:t>
            </a:r>
            <a:endParaRPr sz="2200">
              <a:solidFill>
                <a:schemeClr val="dk1"/>
              </a:solidFill>
              <a:latin typeface="Arial"/>
              <a:ea typeface="Arial"/>
              <a:cs typeface="Arial"/>
              <a:sym typeface="Arial"/>
            </a:endParaRPr>
          </a:p>
        </p:txBody>
      </p:sp>
      <p:sp>
        <p:nvSpPr>
          <p:cNvPr id="213" name="Google Shape;213;p7"/>
          <p:cNvSpPr txBox="1"/>
          <p:nvPr/>
        </p:nvSpPr>
        <p:spPr>
          <a:xfrm>
            <a:off x="2078295" y="4762301"/>
            <a:ext cx="840105" cy="514350"/>
          </a:xfrm>
          <a:prstGeom prst="rect">
            <a:avLst/>
          </a:prstGeom>
          <a:noFill/>
          <a:ln>
            <a:noFill/>
          </a:ln>
        </p:spPr>
        <p:txBody>
          <a:bodyPr anchorCtr="0" anchor="t" bIns="0" lIns="0" spcFirstLastPara="1" rIns="0" wrap="square" tIns="13325">
            <a:spAutoFit/>
          </a:bodyPr>
          <a:lstStyle/>
          <a:p>
            <a:pPr indent="0" lvl="0" marL="12700" marR="0" rtl="0" algn="l">
              <a:lnSpc>
                <a:spcPct val="100000"/>
              </a:lnSpc>
              <a:spcBef>
                <a:spcPts val="0"/>
              </a:spcBef>
              <a:spcAft>
                <a:spcPts val="0"/>
              </a:spcAft>
              <a:buNone/>
            </a:pPr>
            <a:r>
              <a:rPr lang="en-IN" sz="2200">
                <a:solidFill>
                  <a:schemeClr val="dk1"/>
                </a:solidFill>
                <a:latin typeface="Arial"/>
                <a:ea typeface="Arial"/>
                <a:cs typeface="Arial"/>
                <a:sym typeface="Arial"/>
              </a:rPr>
              <a:t>=</a:t>
            </a:r>
            <a:r>
              <a:rPr b="1" lang="en-IN" sz="3200" u="sng">
                <a:solidFill>
                  <a:srgbClr val="FF0000"/>
                </a:solidFill>
                <a:latin typeface="Arial"/>
                <a:ea typeface="Arial"/>
                <a:cs typeface="Arial"/>
                <a:sym typeface="Arial"/>
              </a:rPr>
              <a:t>$</a:t>
            </a:r>
            <a:r>
              <a:rPr lang="en-IN" sz="2200">
                <a:solidFill>
                  <a:schemeClr val="dk1"/>
                </a:solidFill>
                <a:latin typeface="Arial"/>
                <a:ea typeface="Arial"/>
                <a:cs typeface="Arial"/>
                <a:sym typeface="Arial"/>
              </a:rPr>
              <a:t>A1</a:t>
            </a:r>
            <a:endParaRPr sz="2200">
              <a:solidFill>
                <a:schemeClr val="dk1"/>
              </a:solidFill>
              <a:latin typeface="Arial"/>
              <a:ea typeface="Arial"/>
              <a:cs typeface="Arial"/>
              <a:sym typeface="Arial"/>
            </a:endParaRPr>
          </a:p>
        </p:txBody>
      </p:sp>
      <p:sp>
        <p:nvSpPr>
          <p:cNvPr id="214" name="Google Shape;214;p7"/>
          <p:cNvSpPr txBox="1"/>
          <p:nvPr/>
        </p:nvSpPr>
        <p:spPr>
          <a:xfrm>
            <a:off x="4866788" y="4878729"/>
            <a:ext cx="3599815" cy="361950"/>
          </a:xfrm>
          <a:prstGeom prst="rect">
            <a:avLst/>
          </a:prstGeom>
          <a:noFill/>
          <a:ln>
            <a:noFill/>
          </a:ln>
        </p:spPr>
        <p:txBody>
          <a:bodyPr anchorCtr="0" anchor="t" bIns="0" lIns="0" spcFirstLastPara="1" rIns="0" wrap="square" tIns="13325">
            <a:spAutoFit/>
          </a:bodyPr>
          <a:lstStyle/>
          <a:p>
            <a:pPr indent="0" lvl="0" marL="12700" marR="0" rtl="0" algn="l">
              <a:lnSpc>
                <a:spcPct val="100000"/>
              </a:lnSpc>
              <a:spcBef>
                <a:spcPts val="0"/>
              </a:spcBef>
              <a:spcAft>
                <a:spcPts val="0"/>
              </a:spcAft>
              <a:buNone/>
            </a:pPr>
            <a:r>
              <a:rPr lang="en-IN" sz="2200">
                <a:solidFill>
                  <a:schemeClr val="dk1"/>
                </a:solidFill>
                <a:latin typeface="Arial"/>
                <a:ea typeface="Arial"/>
                <a:cs typeface="Arial"/>
                <a:sym typeface="Arial"/>
              </a:rPr>
              <a:t>Column Reference Locked</a:t>
            </a:r>
            <a:endParaRPr sz="2200">
              <a:solidFill>
                <a:schemeClr val="dk1"/>
              </a:solidFill>
              <a:latin typeface="Arial"/>
              <a:ea typeface="Arial"/>
              <a:cs typeface="Arial"/>
              <a:sym typeface="Arial"/>
            </a:endParaRPr>
          </a:p>
        </p:txBody>
      </p:sp>
      <p:sp>
        <p:nvSpPr>
          <p:cNvPr id="215" name="Google Shape;215;p7"/>
          <p:cNvSpPr txBox="1"/>
          <p:nvPr/>
        </p:nvSpPr>
        <p:spPr>
          <a:xfrm>
            <a:off x="2040655" y="5193494"/>
            <a:ext cx="840105" cy="514350"/>
          </a:xfrm>
          <a:prstGeom prst="rect">
            <a:avLst/>
          </a:prstGeom>
          <a:noFill/>
          <a:ln>
            <a:noFill/>
          </a:ln>
        </p:spPr>
        <p:txBody>
          <a:bodyPr anchorCtr="0" anchor="t" bIns="0" lIns="0" spcFirstLastPara="1" rIns="0" wrap="square" tIns="13325">
            <a:spAutoFit/>
          </a:bodyPr>
          <a:lstStyle/>
          <a:p>
            <a:pPr indent="0" lvl="0" marL="12700" marR="0" rtl="0" algn="l">
              <a:lnSpc>
                <a:spcPct val="100000"/>
              </a:lnSpc>
              <a:spcBef>
                <a:spcPts val="0"/>
              </a:spcBef>
              <a:spcAft>
                <a:spcPts val="0"/>
              </a:spcAft>
              <a:buNone/>
            </a:pPr>
            <a:r>
              <a:rPr lang="en-IN" sz="2200">
                <a:solidFill>
                  <a:schemeClr val="dk1"/>
                </a:solidFill>
                <a:latin typeface="Arial"/>
                <a:ea typeface="Arial"/>
                <a:cs typeface="Arial"/>
                <a:sym typeface="Arial"/>
              </a:rPr>
              <a:t>=A</a:t>
            </a:r>
            <a:r>
              <a:rPr b="1" lang="en-IN" sz="3200" u="sng">
                <a:solidFill>
                  <a:srgbClr val="FF0000"/>
                </a:solidFill>
                <a:latin typeface="Arial"/>
                <a:ea typeface="Arial"/>
                <a:cs typeface="Arial"/>
                <a:sym typeface="Arial"/>
              </a:rPr>
              <a:t>$</a:t>
            </a:r>
            <a:r>
              <a:rPr lang="en-IN" sz="2200">
                <a:solidFill>
                  <a:schemeClr val="dk1"/>
                </a:solidFill>
                <a:latin typeface="Arial"/>
                <a:ea typeface="Arial"/>
                <a:cs typeface="Arial"/>
                <a:sym typeface="Arial"/>
              </a:rPr>
              <a:t>1</a:t>
            </a:r>
            <a:endParaRPr sz="2200">
              <a:solidFill>
                <a:schemeClr val="dk1"/>
              </a:solidFill>
              <a:latin typeface="Arial"/>
              <a:ea typeface="Arial"/>
              <a:cs typeface="Arial"/>
              <a:sym typeface="Arial"/>
            </a:endParaRPr>
          </a:p>
        </p:txBody>
      </p:sp>
      <p:sp>
        <p:nvSpPr>
          <p:cNvPr id="216" name="Google Shape;216;p7"/>
          <p:cNvSpPr txBox="1"/>
          <p:nvPr/>
        </p:nvSpPr>
        <p:spPr>
          <a:xfrm>
            <a:off x="4888597" y="5240679"/>
            <a:ext cx="3194050" cy="361950"/>
          </a:xfrm>
          <a:prstGeom prst="rect">
            <a:avLst/>
          </a:prstGeom>
          <a:noFill/>
          <a:ln>
            <a:noFill/>
          </a:ln>
        </p:spPr>
        <p:txBody>
          <a:bodyPr anchorCtr="0" anchor="t" bIns="0" lIns="0" spcFirstLastPara="1" rIns="0" wrap="square" tIns="13325">
            <a:spAutoFit/>
          </a:bodyPr>
          <a:lstStyle/>
          <a:p>
            <a:pPr indent="0" lvl="0" marL="12700" marR="0" rtl="0" algn="l">
              <a:lnSpc>
                <a:spcPct val="100000"/>
              </a:lnSpc>
              <a:spcBef>
                <a:spcPts val="0"/>
              </a:spcBef>
              <a:spcAft>
                <a:spcPts val="0"/>
              </a:spcAft>
              <a:buNone/>
            </a:pPr>
            <a:r>
              <a:rPr lang="en-IN" sz="2200">
                <a:solidFill>
                  <a:schemeClr val="dk1"/>
                </a:solidFill>
                <a:latin typeface="Arial"/>
                <a:ea typeface="Arial"/>
                <a:cs typeface="Arial"/>
                <a:sym typeface="Arial"/>
              </a:rPr>
              <a:t>Row Reference Locked</a:t>
            </a:r>
            <a:endParaRPr sz="2200">
              <a:solidFill>
                <a:schemeClr val="dk1"/>
              </a:solidFill>
              <a:latin typeface="Arial"/>
              <a:ea typeface="Arial"/>
              <a:cs typeface="Arial"/>
              <a:sym typeface="Arial"/>
            </a:endParaRPr>
          </a:p>
        </p:txBody>
      </p:sp>
      <p:sp>
        <p:nvSpPr>
          <p:cNvPr id="217" name="Google Shape;217;p7"/>
          <p:cNvSpPr txBox="1"/>
          <p:nvPr/>
        </p:nvSpPr>
        <p:spPr>
          <a:xfrm>
            <a:off x="2041105" y="5546124"/>
            <a:ext cx="1092835" cy="514350"/>
          </a:xfrm>
          <a:prstGeom prst="rect">
            <a:avLst/>
          </a:prstGeom>
          <a:noFill/>
          <a:ln>
            <a:noFill/>
          </a:ln>
        </p:spPr>
        <p:txBody>
          <a:bodyPr anchorCtr="0" anchor="t" bIns="0" lIns="0" spcFirstLastPara="1" rIns="0" wrap="square" tIns="13325">
            <a:spAutoFit/>
          </a:bodyPr>
          <a:lstStyle/>
          <a:p>
            <a:pPr indent="0" lvl="0" marL="12700" marR="0" rtl="0" algn="l">
              <a:lnSpc>
                <a:spcPct val="100000"/>
              </a:lnSpc>
              <a:spcBef>
                <a:spcPts val="0"/>
              </a:spcBef>
              <a:spcAft>
                <a:spcPts val="0"/>
              </a:spcAft>
              <a:buNone/>
            </a:pPr>
            <a:r>
              <a:rPr lang="en-IN" sz="2200">
                <a:solidFill>
                  <a:schemeClr val="dk1"/>
                </a:solidFill>
                <a:latin typeface="Arial"/>
                <a:ea typeface="Arial"/>
                <a:cs typeface="Arial"/>
                <a:sym typeface="Arial"/>
              </a:rPr>
              <a:t>=</a:t>
            </a:r>
            <a:r>
              <a:rPr b="1" lang="en-IN" sz="3200" u="sng">
                <a:solidFill>
                  <a:srgbClr val="FF0000"/>
                </a:solidFill>
                <a:latin typeface="Arial"/>
                <a:ea typeface="Arial"/>
                <a:cs typeface="Arial"/>
                <a:sym typeface="Arial"/>
              </a:rPr>
              <a:t>$</a:t>
            </a:r>
            <a:r>
              <a:rPr lang="en-IN" sz="2200">
                <a:solidFill>
                  <a:schemeClr val="dk1"/>
                </a:solidFill>
                <a:latin typeface="Arial"/>
                <a:ea typeface="Arial"/>
                <a:cs typeface="Arial"/>
                <a:sym typeface="Arial"/>
              </a:rPr>
              <a:t>A</a:t>
            </a:r>
            <a:r>
              <a:rPr b="1" lang="en-IN" sz="3200" u="sng">
                <a:solidFill>
                  <a:srgbClr val="FF0000"/>
                </a:solidFill>
                <a:latin typeface="Arial"/>
                <a:ea typeface="Arial"/>
                <a:cs typeface="Arial"/>
                <a:sym typeface="Arial"/>
              </a:rPr>
              <a:t>$</a:t>
            </a:r>
            <a:r>
              <a:rPr lang="en-IN" sz="2200">
                <a:solidFill>
                  <a:schemeClr val="dk1"/>
                </a:solidFill>
                <a:latin typeface="Arial"/>
                <a:ea typeface="Arial"/>
                <a:cs typeface="Arial"/>
                <a:sym typeface="Arial"/>
              </a:rPr>
              <a:t>1</a:t>
            </a:r>
            <a:endParaRPr sz="2200">
              <a:solidFill>
                <a:schemeClr val="dk1"/>
              </a:solidFill>
              <a:latin typeface="Arial"/>
              <a:ea typeface="Arial"/>
              <a:cs typeface="Arial"/>
              <a:sym typeface="Arial"/>
            </a:endParaRPr>
          </a:p>
        </p:txBody>
      </p:sp>
      <p:sp>
        <p:nvSpPr>
          <p:cNvPr id="218" name="Google Shape;218;p7"/>
          <p:cNvSpPr txBox="1"/>
          <p:nvPr/>
        </p:nvSpPr>
        <p:spPr>
          <a:xfrm>
            <a:off x="4891288" y="5622324"/>
            <a:ext cx="4593590" cy="361950"/>
          </a:xfrm>
          <a:prstGeom prst="rect">
            <a:avLst/>
          </a:prstGeom>
          <a:noFill/>
          <a:ln>
            <a:noFill/>
          </a:ln>
        </p:spPr>
        <p:txBody>
          <a:bodyPr anchorCtr="0" anchor="t" bIns="0" lIns="0" spcFirstLastPara="1" rIns="0" wrap="square" tIns="13325">
            <a:spAutoFit/>
          </a:bodyPr>
          <a:lstStyle/>
          <a:p>
            <a:pPr indent="0" lvl="0" marL="12700" marR="0" rtl="0" algn="l">
              <a:lnSpc>
                <a:spcPct val="100000"/>
              </a:lnSpc>
              <a:spcBef>
                <a:spcPts val="0"/>
              </a:spcBef>
              <a:spcAft>
                <a:spcPts val="0"/>
              </a:spcAft>
              <a:buNone/>
            </a:pPr>
            <a:r>
              <a:rPr lang="en-IN" sz="2200">
                <a:solidFill>
                  <a:schemeClr val="dk1"/>
                </a:solidFill>
                <a:latin typeface="Arial"/>
                <a:ea typeface="Arial"/>
                <a:cs typeface="Arial"/>
                <a:sym typeface="Arial"/>
              </a:rPr>
              <a:t>Column &amp; Row Reference Locked</a:t>
            </a:r>
            <a:endParaRPr sz="2200">
              <a:solidFill>
                <a:schemeClr val="dk1"/>
              </a:solidFill>
              <a:latin typeface="Arial"/>
              <a:ea typeface="Arial"/>
              <a:cs typeface="Arial"/>
              <a:sym typeface="Arial"/>
            </a:endParaRPr>
          </a:p>
        </p:txBody>
      </p:sp>
      <p:sp>
        <p:nvSpPr>
          <p:cNvPr id="219" name="Google Shape;219;p7"/>
          <p:cNvSpPr txBox="1"/>
          <p:nvPr/>
        </p:nvSpPr>
        <p:spPr>
          <a:xfrm>
            <a:off x="468825" y="1714256"/>
            <a:ext cx="10884977" cy="2937343"/>
          </a:xfrm>
          <a:prstGeom prst="rect">
            <a:avLst/>
          </a:prstGeom>
          <a:noFill/>
          <a:ln>
            <a:noFill/>
          </a:ln>
        </p:spPr>
        <p:txBody>
          <a:bodyPr anchorCtr="0" anchor="t" bIns="45700" lIns="91425" spcFirstLastPara="1" rIns="91425" wrap="square" tIns="45700">
            <a:spAutoFit/>
          </a:bodyPr>
          <a:lstStyle/>
          <a:p>
            <a:pPr indent="-342900" lvl="0" marL="355600" marR="5080" rtl="0" algn="l">
              <a:lnSpc>
                <a:spcPct val="101699"/>
              </a:lnSpc>
              <a:spcBef>
                <a:spcPts val="0"/>
              </a:spcBef>
              <a:spcAft>
                <a:spcPts val="0"/>
              </a:spcAft>
              <a:buClr>
                <a:schemeClr val="dk1"/>
              </a:buClr>
              <a:buSzPts val="2400"/>
              <a:buFont typeface="Noto Sans Symbols"/>
              <a:buChar char="⮚"/>
            </a:pPr>
            <a:r>
              <a:rPr i="1" lang="en-IN" sz="2400">
                <a:solidFill>
                  <a:schemeClr val="dk1"/>
                </a:solidFill>
                <a:latin typeface="Arial"/>
                <a:ea typeface="Arial"/>
                <a:cs typeface="Arial"/>
                <a:sym typeface="Arial"/>
              </a:rPr>
              <a:t>Select entire reference you want to change and hit F4, excel will keep changing the type of reference  Relative </a:t>
            </a:r>
            <a:r>
              <a:rPr i="1" lang="en-IN" sz="2400">
                <a:solidFill>
                  <a:schemeClr val="dk1"/>
                </a:solidFill>
                <a:latin typeface="Noto Sans Symbols"/>
                <a:ea typeface="Noto Sans Symbols"/>
                <a:cs typeface="Noto Sans Symbols"/>
                <a:sym typeface="Noto Sans Symbols"/>
              </a:rPr>
              <a:t>🡪</a:t>
            </a:r>
            <a:r>
              <a:rPr i="1" lang="en-IN" sz="2400">
                <a:solidFill>
                  <a:schemeClr val="dk1"/>
                </a:solidFill>
                <a:latin typeface="Times New Roman"/>
                <a:ea typeface="Times New Roman"/>
                <a:cs typeface="Times New Roman"/>
                <a:sym typeface="Times New Roman"/>
              </a:rPr>
              <a:t> </a:t>
            </a:r>
            <a:r>
              <a:rPr i="1" lang="en-IN" sz="2400">
                <a:solidFill>
                  <a:schemeClr val="dk1"/>
                </a:solidFill>
                <a:latin typeface="Arial"/>
                <a:ea typeface="Arial"/>
                <a:cs typeface="Arial"/>
                <a:sym typeface="Arial"/>
              </a:rPr>
              <a:t>Absolute </a:t>
            </a:r>
            <a:r>
              <a:rPr i="1" lang="en-IN" sz="2400">
                <a:solidFill>
                  <a:schemeClr val="dk1"/>
                </a:solidFill>
                <a:latin typeface="Noto Sans Symbols"/>
                <a:ea typeface="Noto Sans Symbols"/>
                <a:cs typeface="Noto Sans Symbols"/>
                <a:sym typeface="Noto Sans Symbols"/>
              </a:rPr>
              <a:t>🡪</a:t>
            </a:r>
            <a:r>
              <a:rPr i="1" lang="en-IN" sz="2400">
                <a:solidFill>
                  <a:schemeClr val="dk1"/>
                </a:solidFill>
                <a:latin typeface="Times New Roman"/>
                <a:ea typeface="Times New Roman"/>
                <a:cs typeface="Times New Roman"/>
                <a:sym typeface="Times New Roman"/>
              </a:rPr>
              <a:t> </a:t>
            </a:r>
            <a:r>
              <a:rPr i="1" lang="en-IN" sz="2400">
                <a:solidFill>
                  <a:schemeClr val="dk1"/>
                </a:solidFill>
                <a:latin typeface="Arial"/>
                <a:ea typeface="Arial"/>
                <a:cs typeface="Arial"/>
                <a:sym typeface="Arial"/>
              </a:rPr>
              <a:t>Column Relative, Row Absolute </a:t>
            </a:r>
            <a:r>
              <a:rPr i="1" lang="en-IN" sz="2400">
                <a:solidFill>
                  <a:schemeClr val="dk1"/>
                </a:solidFill>
                <a:latin typeface="Noto Sans Symbols"/>
                <a:ea typeface="Noto Sans Symbols"/>
                <a:cs typeface="Noto Sans Symbols"/>
                <a:sym typeface="Noto Sans Symbols"/>
              </a:rPr>
              <a:t>🡪</a:t>
            </a:r>
            <a:r>
              <a:rPr i="1" lang="en-IN" sz="2400">
                <a:solidFill>
                  <a:schemeClr val="dk1"/>
                </a:solidFill>
                <a:latin typeface="Times New Roman"/>
                <a:ea typeface="Times New Roman"/>
                <a:cs typeface="Times New Roman"/>
                <a:sym typeface="Times New Roman"/>
              </a:rPr>
              <a:t> </a:t>
            </a:r>
            <a:r>
              <a:rPr i="1" lang="en-IN" sz="2400">
                <a:solidFill>
                  <a:schemeClr val="dk1"/>
                </a:solidFill>
                <a:latin typeface="Arial"/>
                <a:ea typeface="Arial"/>
                <a:cs typeface="Arial"/>
                <a:sym typeface="Arial"/>
              </a:rPr>
              <a:t>Column Absolute, Row Relative</a:t>
            </a:r>
            <a:endParaRPr/>
          </a:p>
          <a:p>
            <a:pPr indent="0" lvl="0" marL="12700" marR="5080" rtl="0" algn="l">
              <a:lnSpc>
                <a:spcPct val="101699"/>
              </a:lnSpc>
              <a:spcBef>
                <a:spcPts val="0"/>
              </a:spcBef>
              <a:spcAft>
                <a:spcPts val="0"/>
              </a:spcAft>
              <a:buNone/>
            </a:pPr>
            <a:r>
              <a:t/>
            </a:r>
            <a:endParaRPr i="1" sz="2400">
              <a:solidFill>
                <a:schemeClr val="dk1"/>
              </a:solidFill>
              <a:latin typeface="Arial"/>
              <a:ea typeface="Arial"/>
              <a:cs typeface="Arial"/>
              <a:sym typeface="Arial"/>
            </a:endParaRPr>
          </a:p>
          <a:p>
            <a:pPr indent="-342900" lvl="0" marL="355600" marR="5080" rtl="0" algn="l">
              <a:lnSpc>
                <a:spcPct val="101699"/>
              </a:lnSpc>
              <a:spcBef>
                <a:spcPts val="0"/>
              </a:spcBef>
              <a:spcAft>
                <a:spcPts val="0"/>
              </a:spcAft>
              <a:buClr>
                <a:schemeClr val="dk1"/>
              </a:buClr>
              <a:buSzPts val="2400"/>
              <a:buFont typeface="Noto Sans Symbols"/>
              <a:buChar char="⮚"/>
            </a:pPr>
            <a:r>
              <a:rPr b="1" i="1" lang="en-IN" sz="2400">
                <a:solidFill>
                  <a:schemeClr val="dk1"/>
                </a:solidFill>
                <a:latin typeface="Calibri"/>
                <a:ea typeface="Calibri"/>
                <a:cs typeface="Calibri"/>
                <a:sym typeface="Calibri"/>
              </a:rPr>
              <a:t>A dollar "$" sign converts a  reference from "Relative" to  "Absolute"</a:t>
            </a:r>
            <a:endParaRPr i="1" sz="2400">
              <a:solidFill>
                <a:schemeClr val="dk1"/>
              </a:solidFill>
              <a:latin typeface="Calibri"/>
              <a:ea typeface="Calibri"/>
              <a:cs typeface="Calibri"/>
              <a:sym typeface="Calibri"/>
            </a:endParaRPr>
          </a:p>
          <a:p>
            <a:pPr indent="0" lvl="0" marL="12700" marR="5080" rtl="0" algn="l">
              <a:lnSpc>
                <a:spcPct val="101699"/>
              </a:lnSpc>
              <a:spcBef>
                <a:spcPts val="0"/>
              </a:spcBef>
              <a:spcAft>
                <a:spcPts val="0"/>
              </a:spcAft>
              <a:buNone/>
            </a:pPr>
            <a:r>
              <a:t/>
            </a:r>
            <a:endParaRPr i="1" sz="2400">
              <a:solidFill>
                <a:schemeClr val="dk1"/>
              </a:solidFill>
              <a:latin typeface="Arial"/>
              <a:ea typeface="Arial"/>
              <a:cs typeface="Arial"/>
              <a:sym typeface="Arial"/>
            </a:endParaRPr>
          </a:p>
          <a:p>
            <a:pPr indent="0" lvl="0" marL="0" marR="0" rtl="0" algn="l">
              <a:spcBef>
                <a:spcPts val="0"/>
              </a:spcBef>
              <a:spcAft>
                <a:spcPts val="0"/>
              </a:spcAft>
              <a:buNone/>
            </a:pPr>
            <a:r>
              <a:t/>
            </a:r>
            <a:endParaRPr sz="1900">
              <a:solidFill>
                <a:schemeClr val="dk1"/>
              </a:solidFill>
              <a:latin typeface="Arial"/>
              <a:ea typeface="Arial"/>
              <a:cs typeface="Arial"/>
              <a:sym typeface="Arial"/>
            </a:endParaRPr>
          </a:p>
          <a:p>
            <a:pPr indent="0" lvl="0" marL="0" marR="0" rtl="0" algn="l">
              <a:spcBef>
                <a:spcPts val="0"/>
              </a:spcBef>
              <a:spcAft>
                <a:spcPts val="0"/>
              </a:spcAft>
              <a:buNone/>
            </a:pPr>
            <a:r>
              <a:t/>
            </a:r>
            <a:endParaRPr sz="1900">
              <a:solidFill>
                <a:schemeClr val="dk1"/>
              </a:solidFill>
              <a:latin typeface="Calibri"/>
              <a:ea typeface="Calibri"/>
              <a:cs typeface="Calibri"/>
              <a:sym typeface="Calibri"/>
            </a:endParaRPr>
          </a:p>
        </p:txBody>
      </p:sp>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25" name="Google Shape;225;p8"/>
          <p:cNvSpPr txBox="1"/>
          <p:nvPr>
            <p:ph type="title"/>
          </p:nvPr>
        </p:nvSpPr>
        <p:spPr>
          <a:xfrm flipH="1">
            <a:off x="460375" y="617451"/>
            <a:ext cx="6342793"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Working with Formulas </a:t>
            </a:r>
            <a:endParaRPr b="1" i="1" sz="4400">
              <a:latin typeface="Quattrocento Sans"/>
              <a:ea typeface="Quattrocento Sans"/>
              <a:cs typeface="Quattrocento Sans"/>
              <a:sym typeface="Quattrocento Sans"/>
            </a:endParaRPr>
          </a:p>
        </p:txBody>
      </p:sp>
      <p:sp>
        <p:nvSpPr>
          <p:cNvPr descr="Image result for vectors" id="226" name="Google Shape;226;p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7" name="Google Shape;227;p8"/>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28" name="Google Shape;228;p8"/>
          <p:cNvSpPr txBox="1"/>
          <p:nvPr/>
        </p:nvSpPr>
        <p:spPr>
          <a:xfrm>
            <a:off x="838198" y="1698718"/>
            <a:ext cx="9763432" cy="461665"/>
          </a:xfrm>
          <a:prstGeom prst="rect">
            <a:avLst/>
          </a:prstGeom>
          <a:noFill/>
          <a:ln>
            <a:noFill/>
          </a:ln>
        </p:spPr>
        <p:txBody>
          <a:bodyPr anchorCtr="0" anchor="t" bIns="45700" lIns="91425" spcFirstLastPara="1" rIns="91425" wrap="square" tIns="45700">
            <a:spAutoFit/>
          </a:bodyPr>
          <a:lstStyle/>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
        <p:nvSpPr>
          <p:cNvPr id="229" name="Google Shape;229;p8"/>
          <p:cNvSpPr txBox="1"/>
          <p:nvPr/>
        </p:nvSpPr>
        <p:spPr>
          <a:xfrm>
            <a:off x="460375" y="1295900"/>
            <a:ext cx="3979231" cy="4757521"/>
          </a:xfrm>
          <a:prstGeom prst="rect">
            <a:avLst/>
          </a:prstGeom>
          <a:noFill/>
          <a:ln>
            <a:noFill/>
          </a:ln>
        </p:spPr>
        <p:txBody>
          <a:bodyPr anchorCtr="0" anchor="t" bIns="0" lIns="0" spcFirstLastPara="1" rIns="0" wrap="square" tIns="12050">
            <a:spAutoFit/>
          </a:bodyPr>
          <a:lstStyle/>
          <a:p>
            <a:pPr indent="0" lvl="0" marL="0" marR="0" rtl="0" algn="l">
              <a:lnSpc>
                <a:spcPct val="100000"/>
              </a:lnSpc>
              <a:spcBef>
                <a:spcPts val="0"/>
              </a:spcBef>
              <a:spcAft>
                <a:spcPts val="0"/>
              </a:spcAft>
              <a:buNone/>
            </a:pPr>
            <a:r>
              <a:t/>
            </a:r>
            <a:endParaRPr sz="2200">
              <a:solidFill>
                <a:schemeClr val="dk1"/>
              </a:solidFill>
              <a:latin typeface="Arial"/>
              <a:ea typeface="Arial"/>
              <a:cs typeface="Arial"/>
              <a:sym typeface="Arial"/>
            </a:endParaRPr>
          </a:p>
          <a:p>
            <a:pPr indent="0" lvl="0" marL="12700" marR="0" rtl="0" algn="l">
              <a:lnSpc>
                <a:spcPct val="100000"/>
              </a:lnSpc>
              <a:spcBef>
                <a:spcPts val="0"/>
              </a:spcBef>
              <a:spcAft>
                <a:spcPts val="0"/>
              </a:spcAft>
              <a:buNone/>
            </a:pPr>
            <a:r>
              <a:rPr i="1" lang="en-IN" sz="2200">
                <a:solidFill>
                  <a:schemeClr val="dk1"/>
                </a:solidFill>
                <a:latin typeface="Quattrocento Sans"/>
                <a:ea typeface="Quattrocento Sans"/>
                <a:cs typeface="Quattrocento Sans"/>
                <a:sym typeface="Quattrocento Sans"/>
              </a:rPr>
              <a:t>Drag &amp; Drop References</a:t>
            </a:r>
            <a:endParaRPr i="1" sz="2200">
              <a:solidFill>
                <a:schemeClr val="dk1"/>
              </a:solidFill>
              <a:latin typeface="Quattrocento Sans"/>
              <a:ea typeface="Quattrocento Sans"/>
              <a:cs typeface="Quattrocento Sans"/>
              <a:sym typeface="Quattrocento Sans"/>
            </a:endParaRPr>
          </a:p>
          <a:p>
            <a:pPr indent="0" lvl="0" marL="0" marR="0" rtl="0" algn="l">
              <a:lnSpc>
                <a:spcPct val="100000"/>
              </a:lnSpc>
              <a:spcBef>
                <a:spcPts val="15"/>
              </a:spcBef>
              <a:spcAft>
                <a:spcPts val="0"/>
              </a:spcAft>
              <a:buNone/>
            </a:pPr>
            <a:r>
              <a:t/>
            </a:r>
            <a:endParaRPr i="1" sz="2200">
              <a:solidFill>
                <a:schemeClr val="dk1"/>
              </a:solidFill>
              <a:latin typeface="Quattrocento Sans"/>
              <a:ea typeface="Quattrocento Sans"/>
              <a:cs typeface="Quattrocento Sans"/>
              <a:sym typeface="Quattrocento Sans"/>
            </a:endParaRPr>
          </a:p>
          <a:p>
            <a:pPr indent="0" lvl="0" marL="12700" marR="5080" rtl="0" algn="just">
              <a:lnSpc>
                <a:spcPct val="101000"/>
              </a:lnSpc>
              <a:spcBef>
                <a:spcPts val="0"/>
              </a:spcBef>
              <a:spcAft>
                <a:spcPts val="0"/>
              </a:spcAft>
              <a:buNone/>
            </a:pPr>
            <a:r>
              <a:rPr i="1" lang="en-IN" sz="2200">
                <a:solidFill>
                  <a:schemeClr val="dk1"/>
                </a:solidFill>
                <a:latin typeface="Quattrocento Sans"/>
                <a:ea typeface="Quattrocento Sans"/>
                <a:cs typeface="Quattrocento Sans"/>
                <a:sym typeface="Quattrocento Sans"/>
              </a:rPr>
              <a:t>To change a reference in a cell,  either select the reference, click on  the cell that you need to refer to  and click enter</a:t>
            </a:r>
            <a:endParaRPr i="1" sz="2200">
              <a:solidFill>
                <a:schemeClr val="dk1"/>
              </a:solidFill>
              <a:latin typeface="Quattrocento Sans"/>
              <a:ea typeface="Quattrocento Sans"/>
              <a:cs typeface="Quattrocento Sans"/>
              <a:sym typeface="Quattrocento Sans"/>
            </a:endParaRPr>
          </a:p>
          <a:p>
            <a:pPr indent="0" lvl="0" marL="0" marR="0" rtl="0" algn="l">
              <a:lnSpc>
                <a:spcPct val="100000"/>
              </a:lnSpc>
              <a:spcBef>
                <a:spcPts val="0"/>
              </a:spcBef>
              <a:spcAft>
                <a:spcPts val="0"/>
              </a:spcAft>
              <a:buNone/>
            </a:pPr>
            <a:r>
              <a:t/>
            </a:r>
            <a:endParaRPr i="1" sz="22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0"/>
              </a:spcBef>
              <a:spcAft>
                <a:spcPts val="0"/>
              </a:spcAft>
              <a:buNone/>
            </a:pPr>
            <a:r>
              <a:rPr i="1" lang="en-IN" sz="2200">
                <a:solidFill>
                  <a:schemeClr val="dk1"/>
                </a:solidFill>
                <a:latin typeface="Quattrocento Sans"/>
                <a:ea typeface="Quattrocento Sans"/>
                <a:cs typeface="Quattrocento Sans"/>
                <a:sym typeface="Quattrocento Sans"/>
              </a:rPr>
              <a:t>Or</a:t>
            </a:r>
            <a:endParaRPr i="1" sz="2200">
              <a:solidFill>
                <a:schemeClr val="dk1"/>
              </a:solidFill>
              <a:latin typeface="Quattrocento Sans"/>
              <a:ea typeface="Quattrocento Sans"/>
              <a:cs typeface="Quattrocento Sans"/>
              <a:sym typeface="Quattrocento Sans"/>
            </a:endParaRPr>
          </a:p>
          <a:p>
            <a:pPr indent="0" lvl="0" marL="0" marR="0" rtl="0" algn="l">
              <a:lnSpc>
                <a:spcPct val="100000"/>
              </a:lnSpc>
              <a:spcBef>
                <a:spcPts val="5"/>
              </a:spcBef>
              <a:spcAft>
                <a:spcPts val="0"/>
              </a:spcAft>
              <a:buNone/>
            </a:pPr>
            <a:r>
              <a:t/>
            </a:r>
            <a:endParaRPr i="1" sz="2200">
              <a:solidFill>
                <a:schemeClr val="dk1"/>
              </a:solidFill>
              <a:latin typeface="Quattrocento Sans"/>
              <a:ea typeface="Quattrocento Sans"/>
              <a:cs typeface="Quattrocento Sans"/>
              <a:sym typeface="Quattrocento Sans"/>
            </a:endParaRPr>
          </a:p>
          <a:p>
            <a:pPr indent="0" lvl="0" marL="12700" marR="7620" rtl="0" algn="just">
              <a:lnSpc>
                <a:spcPct val="101499"/>
              </a:lnSpc>
              <a:spcBef>
                <a:spcPts val="5"/>
              </a:spcBef>
              <a:spcAft>
                <a:spcPts val="0"/>
              </a:spcAft>
              <a:buNone/>
            </a:pPr>
            <a:r>
              <a:rPr i="1" lang="en-IN" sz="2200">
                <a:solidFill>
                  <a:schemeClr val="dk1"/>
                </a:solidFill>
                <a:latin typeface="Quattrocento Sans"/>
                <a:ea typeface="Quattrocento Sans"/>
                <a:cs typeface="Quattrocento Sans"/>
                <a:sym typeface="Quattrocento Sans"/>
              </a:rPr>
              <a:t>Select cell, click inside the formula  bar, drag the reference cell from  current to the required one</a:t>
            </a:r>
            <a:endParaRPr i="1" sz="2200">
              <a:solidFill>
                <a:schemeClr val="dk1"/>
              </a:solidFill>
              <a:latin typeface="Quattrocento Sans"/>
              <a:ea typeface="Quattrocento Sans"/>
              <a:cs typeface="Quattrocento Sans"/>
              <a:sym typeface="Quattrocento Sans"/>
            </a:endParaRPr>
          </a:p>
        </p:txBody>
      </p:sp>
      <p:sp>
        <p:nvSpPr>
          <p:cNvPr id="230" name="Google Shape;230;p8"/>
          <p:cNvSpPr/>
          <p:nvPr/>
        </p:nvSpPr>
        <p:spPr>
          <a:xfrm>
            <a:off x="5117690" y="2313645"/>
            <a:ext cx="6879747" cy="1905000"/>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36" name="Google Shape;236;p9"/>
          <p:cNvSpPr txBox="1"/>
          <p:nvPr>
            <p:ph type="title"/>
          </p:nvPr>
        </p:nvSpPr>
        <p:spPr>
          <a:xfrm flipH="1">
            <a:off x="290770" y="681038"/>
            <a:ext cx="6342793"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Working with Formulas </a:t>
            </a:r>
            <a:endParaRPr b="1" i="1" sz="4400">
              <a:latin typeface="Quattrocento Sans"/>
              <a:ea typeface="Quattrocento Sans"/>
              <a:cs typeface="Quattrocento Sans"/>
              <a:sym typeface="Quattrocento Sans"/>
            </a:endParaRPr>
          </a:p>
        </p:txBody>
      </p:sp>
      <p:sp>
        <p:nvSpPr>
          <p:cNvPr descr="Image result for vectors" id="237" name="Google Shape;237;p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8" name="Google Shape;238;p9"/>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39" name="Google Shape;239;p9"/>
          <p:cNvSpPr txBox="1"/>
          <p:nvPr/>
        </p:nvSpPr>
        <p:spPr>
          <a:xfrm>
            <a:off x="838198" y="1698718"/>
            <a:ext cx="9763432" cy="830997"/>
          </a:xfrm>
          <a:prstGeom prst="rect">
            <a:avLst/>
          </a:prstGeom>
          <a:noFill/>
          <a:ln>
            <a:noFill/>
          </a:ln>
        </p:spPr>
        <p:txBody>
          <a:bodyPr anchorCtr="0" anchor="t" bIns="45700" lIns="91425" spcFirstLastPara="1" rIns="91425" wrap="square" tIns="45700">
            <a:spAutoFit/>
          </a:bodyPr>
          <a:lstStyle/>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190500" lvl="0" marL="342900" marR="0" rtl="0" algn="l">
              <a:spcBef>
                <a:spcPts val="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pic>
        <p:nvPicPr>
          <p:cNvPr id="240" name="Google Shape;240;p9"/>
          <p:cNvPicPr preferRelativeResize="0"/>
          <p:nvPr/>
        </p:nvPicPr>
        <p:blipFill rotWithShape="1">
          <a:blip r:embed="rId3">
            <a:alphaModFix/>
          </a:blip>
          <a:srcRect b="0" l="0" r="0" t="0"/>
          <a:stretch/>
        </p:blipFill>
        <p:spPr>
          <a:xfrm>
            <a:off x="4222033" y="1592827"/>
            <a:ext cx="7856896" cy="3566456"/>
          </a:xfrm>
          <a:prstGeom prst="rect">
            <a:avLst/>
          </a:prstGeom>
          <a:noFill/>
          <a:ln>
            <a:noFill/>
          </a:ln>
        </p:spPr>
      </p:pic>
      <p:pic>
        <p:nvPicPr>
          <p:cNvPr id="241" name="Google Shape;241;p9"/>
          <p:cNvPicPr preferRelativeResize="0"/>
          <p:nvPr/>
        </p:nvPicPr>
        <p:blipFill rotWithShape="1">
          <a:blip r:embed="rId4">
            <a:alphaModFix/>
          </a:blip>
          <a:srcRect b="0" l="0" r="0" t="0"/>
          <a:stretch/>
        </p:blipFill>
        <p:spPr>
          <a:xfrm>
            <a:off x="4515156" y="5159282"/>
            <a:ext cx="7003333" cy="1226770"/>
          </a:xfrm>
          <a:prstGeom prst="rect">
            <a:avLst/>
          </a:prstGeom>
          <a:noFill/>
          <a:ln>
            <a:noFill/>
          </a:ln>
        </p:spPr>
      </p:pic>
      <p:sp>
        <p:nvSpPr>
          <p:cNvPr id="242" name="Google Shape;242;p9"/>
          <p:cNvSpPr txBox="1"/>
          <p:nvPr/>
        </p:nvSpPr>
        <p:spPr>
          <a:xfrm>
            <a:off x="307975" y="1804422"/>
            <a:ext cx="3914058" cy="1874872"/>
          </a:xfrm>
          <a:prstGeom prst="rect">
            <a:avLst/>
          </a:prstGeom>
          <a:noFill/>
          <a:ln>
            <a:noFill/>
          </a:ln>
        </p:spPr>
        <p:txBody>
          <a:bodyPr anchorCtr="0" anchor="t" bIns="0" lIns="0" spcFirstLastPara="1" rIns="0" wrap="square" tIns="15225">
            <a:spAutoFit/>
          </a:bodyPr>
          <a:lstStyle/>
          <a:p>
            <a:pPr indent="0" lvl="0" marL="12065" marR="0" rtl="0" algn="l">
              <a:spcBef>
                <a:spcPts val="0"/>
              </a:spcBef>
              <a:spcAft>
                <a:spcPts val="0"/>
              </a:spcAft>
              <a:buNone/>
            </a:pPr>
            <a:r>
              <a:rPr i="1" lang="en-IN" sz="2000">
                <a:solidFill>
                  <a:schemeClr val="dk1"/>
                </a:solidFill>
                <a:latin typeface="Quattrocento Sans"/>
                <a:ea typeface="Quattrocento Sans"/>
                <a:cs typeface="Quattrocento Sans"/>
                <a:sym typeface="Quattrocento Sans"/>
              </a:rPr>
              <a:t>Referencing a cell</a:t>
            </a:r>
            <a:endParaRPr i="1" sz="20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120"/>
              </a:spcBef>
              <a:spcAft>
                <a:spcPts val="0"/>
              </a:spcAft>
              <a:buClr>
                <a:schemeClr val="dk1"/>
              </a:buClr>
              <a:buSzPts val="2000"/>
              <a:buFont typeface="Quattrocento Sans"/>
              <a:buAutoNum type="arabicPeriod"/>
            </a:pPr>
            <a:r>
              <a:rPr i="1" lang="en-IN" sz="2000">
                <a:solidFill>
                  <a:schemeClr val="dk1"/>
                </a:solidFill>
                <a:latin typeface="Quattrocento Sans"/>
                <a:ea typeface="Quattrocento Sans"/>
                <a:cs typeface="Quattrocento Sans"/>
                <a:sym typeface="Quattrocento Sans"/>
              </a:rPr>
              <a:t>Same worksheet</a:t>
            </a:r>
            <a:endParaRPr i="1" sz="2000">
              <a:solidFill>
                <a:schemeClr val="dk1"/>
              </a:solidFill>
              <a:latin typeface="Quattrocento Sans"/>
              <a:ea typeface="Quattrocento Sans"/>
              <a:cs typeface="Quattrocento Sans"/>
              <a:sym typeface="Quattrocento Sans"/>
            </a:endParaRPr>
          </a:p>
          <a:p>
            <a:pPr indent="-302260" lvl="0" marL="314325" marR="0" rtl="0" algn="l">
              <a:lnSpc>
                <a:spcPct val="100000"/>
              </a:lnSpc>
              <a:spcBef>
                <a:spcPts val="20"/>
              </a:spcBef>
              <a:spcAft>
                <a:spcPts val="0"/>
              </a:spcAft>
              <a:buClr>
                <a:schemeClr val="dk1"/>
              </a:buClr>
              <a:buSzPts val="2000"/>
              <a:buFont typeface="Quattrocento Sans"/>
              <a:buAutoNum type="arabicPeriod"/>
            </a:pPr>
            <a:r>
              <a:rPr i="1" lang="en-IN" sz="2000">
                <a:solidFill>
                  <a:schemeClr val="dk1"/>
                </a:solidFill>
                <a:latin typeface="Quattrocento Sans"/>
                <a:ea typeface="Quattrocento Sans"/>
                <a:cs typeface="Quattrocento Sans"/>
                <a:sym typeface="Quattrocento Sans"/>
              </a:rPr>
              <a:t>Same workbook</a:t>
            </a:r>
            <a:endParaRPr i="1" sz="2000">
              <a:solidFill>
                <a:schemeClr val="dk1"/>
              </a:solidFill>
              <a:latin typeface="Quattrocento Sans"/>
              <a:ea typeface="Quattrocento Sans"/>
              <a:cs typeface="Quattrocento Sans"/>
              <a:sym typeface="Quattrocento Sans"/>
            </a:endParaRPr>
          </a:p>
          <a:p>
            <a:pPr indent="-302260" lvl="0" marL="314325" marR="5080" rtl="0" algn="l">
              <a:lnSpc>
                <a:spcPct val="99900"/>
              </a:lnSpc>
              <a:spcBef>
                <a:spcPts val="30"/>
              </a:spcBef>
              <a:spcAft>
                <a:spcPts val="0"/>
              </a:spcAft>
              <a:buClr>
                <a:schemeClr val="dk1"/>
              </a:buClr>
              <a:buSzPts val="2000"/>
              <a:buFont typeface="Quattrocento Sans"/>
              <a:buAutoNum type="arabicPeriod"/>
            </a:pPr>
            <a:r>
              <a:rPr i="1" lang="en-IN" sz="2000">
                <a:solidFill>
                  <a:schemeClr val="dk1"/>
                </a:solidFill>
                <a:latin typeface="Quattrocento Sans"/>
                <a:ea typeface="Quattrocento Sans"/>
                <a:cs typeface="Quattrocento Sans"/>
                <a:sym typeface="Quattrocento Sans"/>
              </a:rPr>
              <a:t>Different workbook  (=[WorkbookName]SheetName!CellAd  dress)</a:t>
            </a:r>
            <a:endParaRPr i="1" sz="2000">
              <a:solidFill>
                <a:schemeClr val="dk1"/>
              </a:solidFill>
              <a:latin typeface="Quattrocento Sans"/>
              <a:ea typeface="Quattrocento Sans"/>
              <a:cs typeface="Quattrocento Sans"/>
              <a:sym typeface="Quattrocento Sans"/>
            </a:endParaRPr>
          </a:p>
        </p:txBody>
      </p:sp>
      <p:sp>
        <p:nvSpPr>
          <p:cNvPr id="243" name="Google Shape;243;p9"/>
          <p:cNvSpPr txBox="1"/>
          <p:nvPr/>
        </p:nvSpPr>
        <p:spPr>
          <a:xfrm>
            <a:off x="251269" y="3997076"/>
            <a:ext cx="4027470" cy="2535822"/>
          </a:xfrm>
          <a:prstGeom prst="rect">
            <a:avLst/>
          </a:prstGeom>
          <a:solidFill>
            <a:srgbClr val="FCD3C2"/>
          </a:solidFill>
          <a:ln cap="flat" cmpd="sng" w="9525">
            <a:solidFill>
              <a:srgbClr val="FF0000"/>
            </a:solidFill>
            <a:prstDash val="solid"/>
            <a:round/>
            <a:headEnd len="sm" w="sm" type="none"/>
            <a:tailEnd len="sm" w="sm" type="none"/>
          </a:ln>
        </p:spPr>
        <p:txBody>
          <a:bodyPr anchorCtr="0" anchor="t" bIns="0" lIns="0" spcFirstLastPara="1" rIns="0" wrap="square" tIns="11425">
            <a:spAutoFit/>
          </a:bodyPr>
          <a:lstStyle/>
          <a:p>
            <a:pPr indent="0" lvl="0" marL="12700" marR="5080" rtl="0" algn="just">
              <a:lnSpc>
                <a:spcPct val="102299"/>
              </a:lnSpc>
              <a:spcBef>
                <a:spcPts val="0"/>
              </a:spcBef>
              <a:spcAft>
                <a:spcPts val="0"/>
              </a:spcAft>
              <a:buNone/>
            </a:pPr>
            <a:r>
              <a:rPr i="1" lang="en-IN" sz="1800">
                <a:solidFill>
                  <a:schemeClr val="dk1"/>
                </a:solidFill>
                <a:latin typeface="Quattrocento Sans"/>
                <a:ea typeface="Quattrocento Sans"/>
                <a:cs typeface="Quattrocento Sans"/>
                <a:sym typeface="Quattrocento Sans"/>
              </a:rPr>
              <a:t>To create formulas that refer to cells  in a different worksheet, point to the  cells rather than enter their  references manually. Excel takes  care of the  details  regarding  the  workbook and worksheet references.  The workbook you’re referencing in  your formula must be open if you’re  going to use the pointing method.</a:t>
            </a:r>
            <a:endParaRPr i="1" sz="18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